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2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F097A-2B8A-4509-A491-7034B1E4A3DC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BE9D2B-4E81-45F3-BA52-70DB8B08C3E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F097A-2B8A-4509-A491-7034B1E4A3DC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E9D2B-4E81-45F3-BA52-70DB8B08C3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F097A-2B8A-4509-A491-7034B1E4A3DC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E9D2B-4E81-45F3-BA52-70DB8B08C3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F097A-2B8A-4509-A491-7034B1E4A3DC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E9D2B-4E81-45F3-BA52-70DB8B08C3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F097A-2B8A-4509-A491-7034B1E4A3DC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E9D2B-4E81-45F3-BA52-70DB8B08C3E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F097A-2B8A-4509-A491-7034B1E4A3DC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E9D2B-4E81-45F3-BA52-70DB8B08C3E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F097A-2B8A-4509-A491-7034B1E4A3DC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E9D2B-4E81-45F3-BA52-70DB8B08C3E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F097A-2B8A-4509-A491-7034B1E4A3DC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E9D2B-4E81-45F3-BA52-70DB8B08C3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F097A-2B8A-4509-A491-7034B1E4A3DC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E9D2B-4E81-45F3-BA52-70DB8B08C3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F097A-2B8A-4509-A491-7034B1E4A3DC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E9D2B-4E81-45F3-BA52-70DB8B08C3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F097A-2B8A-4509-A491-7034B1E4A3DC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E9D2B-4E81-45F3-BA52-70DB8B08C3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DCF097A-2B8A-4509-A491-7034B1E4A3DC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6BE9D2B-4E81-45F3-BA52-70DB8B08C3E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2285999"/>
          </a:xfrm>
        </p:spPr>
        <p:txBody>
          <a:bodyPr>
            <a:normAutofit fontScale="90000"/>
          </a:bodyPr>
          <a:lstStyle/>
          <a:p>
            <a:r>
              <a:rPr lang="en-CA" b="1" dirty="0" smtClean="0"/>
              <a:t/>
            </a:r>
            <a:br>
              <a:rPr lang="en-CA" b="1" dirty="0" smtClean="0"/>
            </a:br>
            <a:r>
              <a:rPr lang="en-CA" b="1" dirty="0"/>
              <a:t/>
            </a:r>
            <a:br>
              <a:rPr lang="en-CA" b="1" dirty="0"/>
            </a:br>
            <a:r>
              <a:rPr lang="en-CA" sz="3600" b="1" dirty="0"/>
              <a:t>Professional Learning Communities and Student Achievement: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CA" sz="3600" b="1" dirty="0"/>
              <a:t>More Than Standardized Test Scores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391400" cy="1752600"/>
          </a:xfrm>
        </p:spPr>
        <p:txBody>
          <a:bodyPr>
            <a:normAutofit lnSpcReduction="10000"/>
          </a:bodyPr>
          <a:lstStyle/>
          <a:p>
            <a:r>
              <a:rPr lang="en-CA" sz="2200" dirty="0" smtClean="0">
                <a:solidFill>
                  <a:schemeClr val="tx1"/>
                </a:solidFill>
              </a:rPr>
              <a:t>Ray Williams, St. Thomas University – raywilliams@stu.ca</a:t>
            </a:r>
            <a:r>
              <a:rPr lang="en-US" sz="2200" dirty="0" smtClean="0">
                <a:solidFill>
                  <a:schemeClr val="tx1"/>
                </a:solidFill>
              </a:rPr>
              <a:t/>
            </a:r>
            <a:br>
              <a:rPr lang="en-US" sz="2200" dirty="0" smtClean="0">
                <a:solidFill>
                  <a:schemeClr val="tx1"/>
                </a:solidFill>
              </a:rPr>
            </a:br>
            <a:r>
              <a:rPr lang="en-CA" sz="2200" dirty="0" smtClean="0">
                <a:solidFill>
                  <a:schemeClr val="tx1"/>
                </a:solidFill>
              </a:rPr>
              <a:t>Ken Brien, University of New Brunswick - kbrien1@unb.ca</a:t>
            </a:r>
            <a:r>
              <a:rPr lang="en-US" sz="2200" dirty="0" smtClean="0">
                <a:solidFill>
                  <a:schemeClr val="tx1"/>
                </a:solidFill>
              </a:rPr>
              <a:t/>
            </a:r>
            <a:br>
              <a:rPr lang="en-US" sz="2200" dirty="0" smtClean="0">
                <a:solidFill>
                  <a:schemeClr val="tx1"/>
                </a:solidFill>
              </a:rPr>
            </a:br>
            <a:r>
              <a:rPr lang="en-CA" sz="2200" dirty="0" smtClean="0">
                <a:solidFill>
                  <a:schemeClr val="tx1"/>
                </a:solidFill>
              </a:rPr>
              <a:t>Keith </a:t>
            </a:r>
            <a:r>
              <a:rPr lang="en-CA" sz="2200" dirty="0" err="1" smtClean="0">
                <a:solidFill>
                  <a:schemeClr val="tx1"/>
                </a:solidFill>
              </a:rPr>
              <a:t>Owre</a:t>
            </a:r>
            <a:r>
              <a:rPr lang="en-CA" sz="2200" dirty="0" smtClean="0">
                <a:solidFill>
                  <a:schemeClr val="tx1"/>
                </a:solidFill>
              </a:rPr>
              <a:t>, University of New Brunswick - 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86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sz="4000" dirty="0" smtClean="0"/>
              <a:t>Introduction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en-US" dirty="0" smtClean="0"/>
              <a:t>Pilot Study</a:t>
            </a:r>
          </a:p>
          <a:p>
            <a:pPr>
              <a:lnSpc>
                <a:spcPct val="114000"/>
              </a:lnSpc>
            </a:pPr>
            <a:r>
              <a:rPr lang="en-US" dirty="0" smtClean="0"/>
              <a:t>15 Schools &amp; 1 District Office</a:t>
            </a:r>
          </a:p>
          <a:p>
            <a:pPr>
              <a:lnSpc>
                <a:spcPct val="114000"/>
              </a:lnSpc>
            </a:pPr>
            <a:r>
              <a:rPr lang="en-US" dirty="0" smtClean="0"/>
              <a:t>Professional Learning Communities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</a:t>
            </a:r>
            <a:r>
              <a:rPr lang="en-US" sz="2000" dirty="0" smtClean="0"/>
              <a:t>Culture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       Leadership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Teaching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en-US" sz="2000" dirty="0"/>
              <a:t>	</a:t>
            </a:r>
            <a:r>
              <a:rPr lang="en-US" sz="2000" dirty="0" smtClean="0"/>
              <a:t>       Professional Growth &amp; Development</a:t>
            </a:r>
          </a:p>
          <a:p>
            <a:pPr>
              <a:lnSpc>
                <a:spcPct val="114000"/>
              </a:lnSpc>
            </a:pPr>
            <a:r>
              <a:rPr lang="en-US" dirty="0" smtClean="0"/>
              <a:t>Student Achievement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</a:t>
            </a:r>
            <a:r>
              <a:rPr lang="en-US" sz="2000" dirty="0" smtClean="0"/>
              <a:t>Academic Achievement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       Positive Involvement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       Resiliency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4517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dirty="0" smtClean="0"/>
              <a:t>Examine level of PLC operations in schools</a:t>
            </a:r>
          </a:p>
          <a:p>
            <a:endParaRPr lang="en-US" dirty="0"/>
          </a:p>
          <a:p>
            <a:r>
              <a:rPr lang="en-US" dirty="0" smtClean="0"/>
              <a:t>Examine 3 measures of student achievement</a:t>
            </a:r>
          </a:p>
          <a:p>
            <a:endParaRPr lang="en-US" dirty="0"/>
          </a:p>
          <a:p>
            <a:r>
              <a:rPr lang="en-US" dirty="0" smtClean="0"/>
              <a:t>Determine the impact of PLCs upon student achievement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41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3600" dirty="0" smtClean="0"/>
              <a:t>Process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2010-2011</a:t>
            </a:r>
          </a:p>
          <a:p>
            <a:r>
              <a:rPr lang="en-US" sz="2400" dirty="0" smtClean="0"/>
              <a:t>Planning with district leaders &amp; principals</a:t>
            </a:r>
          </a:p>
          <a:p>
            <a:r>
              <a:rPr lang="en-US" sz="2400" dirty="0" smtClean="0"/>
              <a:t>Formation of Guiding Coalition </a:t>
            </a:r>
          </a:p>
          <a:p>
            <a:r>
              <a:rPr lang="en-US" dirty="0" smtClean="0"/>
              <a:t>Gathering </a:t>
            </a:r>
            <a:r>
              <a:rPr lang="en-US" dirty="0"/>
              <a:t>of PLC Data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2011-2012</a:t>
            </a:r>
          </a:p>
          <a:p>
            <a:r>
              <a:rPr lang="en-US" sz="2400" dirty="0" smtClean="0"/>
              <a:t>Training of PLC Analysis Teams</a:t>
            </a:r>
          </a:p>
          <a:p>
            <a:r>
              <a:rPr lang="en-US" sz="2400" dirty="0" smtClean="0"/>
              <a:t>Interventions</a:t>
            </a:r>
          </a:p>
          <a:p>
            <a:pPr marL="0" indent="0">
              <a:buNone/>
            </a:pPr>
            <a:r>
              <a:rPr lang="en-US" sz="2400" dirty="0" smtClean="0"/>
              <a:t>2012-2013</a:t>
            </a:r>
          </a:p>
          <a:p>
            <a:r>
              <a:rPr lang="en-US" sz="2400" dirty="0" smtClean="0"/>
              <a:t>Gathering of Data on PLCs and Student Achievement</a:t>
            </a:r>
          </a:p>
          <a:p>
            <a:r>
              <a:rPr lang="en-US" sz="2400" dirty="0" smtClean="0"/>
              <a:t>Data Analysis</a:t>
            </a:r>
          </a:p>
          <a:p>
            <a:r>
              <a:rPr lang="en-US" sz="2400" dirty="0" smtClean="0"/>
              <a:t>Reporting of Findings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69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r>
              <a:rPr lang="en-US" sz="4000" dirty="0" smtClean="0"/>
              <a:t>Challenges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4000"/>
              </a:lnSpc>
            </a:pPr>
            <a:r>
              <a:rPr lang="en-US" dirty="0" smtClean="0"/>
              <a:t>Availability of course grades from schools</a:t>
            </a:r>
          </a:p>
          <a:p>
            <a:pPr>
              <a:lnSpc>
                <a:spcPct val="114000"/>
              </a:lnSpc>
            </a:pPr>
            <a:r>
              <a:rPr lang="en-US" dirty="0" smtClean="0"/>
              <a:t>Developing measures to gather positive involvement and resiliency</a:t>
            </a:r>
          </a:p>
          <a:p>
            <a:pPr marL="0" indent="0">
              <a:lnSpc>
                <a:spcPct val="114000"/>
              </a:lnSpc>
              <a:buNone/>
            </a:pPr>
            <a:endParaRPr lang="en-US" dirty="0" smtClean="0"/>
          </a:p>
          <a:p>
            <a:pPr>
              <a:lnSpc>
                <a:spcPct val="114000"/>
              </a:lnSpc>
            </a:pPr>
            <a:r>
              <a:rPr lang="en-US" dirty="0" smtClean="0"/>
              <a:t>Resources required to conduct research:</a:t>
            </a:r>
          </a:p>
          <a:p>
            <a:pPr lvl="1">
              <a:lnSpc>
                <a:spcPct val="114000"/>
              </a:lnSpc>
            </a:pPr>
            <a:r>
              <a:rPr lang="en-US" dirty="0"/>
              <a:t>hold meetings</a:t>
            </a:r>
          </a:p>
          <a:p>
            <a:pPr lvl="1">
              <a:lnSpc>
                <a:spcPct val="114000"/>
              </a:lnSpc>
            </a:pPr>
            <a:r>
              <a:rPr lang="en-US" dirty="0"/>
              <a:t>conduct training workshops</a:t>
            </a:r>
          </a:p>
          <a:p>
            <a:pPr lvl="1">
              <a:lnSpc>
                <a:spcPct val="114000"/>
              </a:lnSpc>
            </a:pPr>
            <a:r>
              <a:rPr lang="en-US" dirty="0"/>
              <a:t>provide PLC </a:t>
            </a:r>
            <a:r>
              <a:rPr lang="en-US" dirty="0" smtClean="0"/>
              <a:t>interventions</a:t>
            </a:r>
          </a:p>
          <a:p>
            <a:pPr lvl="1">
              <a:lnSpc>
                <a:spcPct val="114000"/>
              </a:lnSpc>
            </a:pPr>
            <a:r>
              <a:rPr lang="en-US" dirty="0" smtClean="0"/>
              <a:t>Graduate student research assistance</a:t>
            </a:r>
          </a:p>
          <a:p>
            <a:pPr marL="457200" lvl="1" indent="0">
              <a:lnSpc>
                <a:spcPct val="114000"/>
              </a:lnSpc>
              <a:buNone/>
            </a:pPr>
            <a:endParaRPr lang="en-US" dirty="0"/>
          </a:p>
          <a:p>
            <a:pPr>
              <a:lnSpc>
                <a:spcPct val="114000"/>
              </a:lnSpc>
            </a:pPr>
            <a:r>
              <a:rPr lang="en-US" dirty="0" smtClean="0"/>
              <a:t>Competing systemic change 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en-US" dirty="0"/>
              <a:t>	</a:t>
            </a:r>
            <a:r>
              <a:rPr lang="en-US" sz="1600" dirty="0" smtClean="0"/>
              <a:t>Survey </a:t>
            </a:r>
            <a:r>
              <a:rPr lang="en-US" sz="1600" dirty="0"/>
              <a:t>fatigue in schools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en-US" sz="1600" dirty="0" smtClean="0"/>
              <a:t>	Government policy shifts</a:t>
            </a:r>
          </a:p>
          <a:p>
            <a:pPr marL="0" indent="0">
              <a:lnSpc>
                <a:spcPct val="114000"/>
              </a:lnSpc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5381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000" dirty="0" smtClean="0"/>
              <a:t>First Level Analysis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8616489"/>
              </p:ext>
            </p:extLst>
          </p:nvPr>
        </p:nvGraphicFramePr>
        <p:xfrm>
          <a:off x="838200" y="1447800"/>
          <a:ext cx="7620001" cy="48054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7001"/>
                <a:gridCol w="972402"/>
                <a:gridCol w="703997"/>
                <a:gridCol w="839500"/>
                <a:gridCol w="812367"/>
                <a:gridCol w="812367"/>
                <a:gridCol w="812367"/>
              </a:tblGrid>
              <a:tr h="233680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School D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77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Barriers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Strengths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Neither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82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2011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2013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2011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2013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2011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2013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3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Culture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8/15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1.5/15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6/15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12.5/15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1/15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1/15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3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Leadership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6/16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1/16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6/16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15/16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4/16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0/16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Teaching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5/16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0/16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6/16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15/16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5/16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1/16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9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Professional Growth &amp; Development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9.5/15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0/15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3.5/15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14/15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2/15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1/15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2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Totals for all Instrument Items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28.5/62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2.5/62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21.5/62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56.5/62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12/62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3/62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3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Percentage of Change 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42% Decrease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56% Increase 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14% Decrease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6178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sz="4000" dirty="0" smtClean="0"/>
              <a:t>PLC Culture</a:t>
            </a:r>
            <a:endParaRPr lang="en-US" sz="4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5553175"/>
              </p:ext>
            </p:extLst>
          </p:nvPr>
        </p:nvGraphicFramePr>
        <p:xfrm>
          <a:off x="457200" y="1295400"/>
          <a:ext cx="8001000" cy="2886456"/>
        </p:xfrm>
        <a:graphic>
          <a:graphicData uri="http://schemas.openxmlformats.org/drawingml/2006/table">
            <a:tbl>
              <a:tblPr firstRow="1" firstCol="1" bandRow="1"/>
              <a:tblGrid>
                <a:gridCol w="639965"/>
                <a:gridCol w="884035"/>
                <a:gridCol w="5334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609600">
                <a:tc gridSpan="1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447925" algn="l"/>
                          <a:tab pos="3337560" algn="ctr"/>
                        </a:tabLst>
                      </a:pPr>
                      <a:r>
                        <a:rPr lang="en-CA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	Figure 1a - </a:t>
                      </a:r>
                      <a:r>
                        <a:rPr lang="en-CA" sz="2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PLC  </a:t>
                      </a:r>
                      <a:r>
                        <a:rPr lang="en-CA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Culture </a:t>
                      </a:r>
                      <a:r>
                        <a:rPr lang="en-CA" sz="2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– 2011           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76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School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Collegiality, Trust, Commitment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Support for Professional Collaboration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Time to Collaborate on Student Learning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Impact of Structural Factors on Collaboration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Importance of Effective Communication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1a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1b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1c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2a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2b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2c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3a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3b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3c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4a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4b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4c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5a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5b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5c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S-74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S-69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S-72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S-72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S-74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S-74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B-49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S-51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S-67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S-68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B-26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S-59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S-79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S-71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B-21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S-57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S-71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S-79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B-71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B-36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B-21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B-43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B-38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B-36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S-54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S-77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B-38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S-74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S-83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S-61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S-70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S-83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S-87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B-35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S-65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B-45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S-70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S-57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S-78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S-64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S-61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B-22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B-39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B-61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B-42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B-31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B-42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B-19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B-50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B-36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B-22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B-33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S-85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S-77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S-92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S-77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S-85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S-92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S-77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S-85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S-69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B-31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S-69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S-75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S-61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S-77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S-61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5757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96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5608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111</TotalTime>
  <Words>309</Words>
  <Application>Microsoft Office PowerPoint</Application>
  <PresentationFormat>On-screen Show (4:3)</PresentationFormat>
  <Paragraphs>201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Executive</vt:lpstr>
      <vt:lpstr>  Professional Learning Communities and Student Achievement: More Than Standardized Test Scores</vt:lpstr>
      <vt:lpstr>Introduction</vt:lpstr>
      <vt:lpstr>Goals</vt:lpstr>
      <vt:lpstr>Process</vt:lpstr>
      <vt:lpstr>Challenges </vt:lpstr>
      <vt:lpstr>First Level Analysis</vt:lpstr>
      <vt:lpstr>PLC Culture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Learning Communities and Student Achievement: More Than Standardized Test Scores</dc:title>
  <dc:creator>Administrator</dc:creator>
  <cp:lastModifiedBy>Administrator</cp:lastModifiedBy>
  <cp:revision>9</cp:revision>
  <dcterms:created xsi:type="dcterms:W3CDTF">2013-07-09T13:14:35Z</dcterms:created>
  <dcterms:modified xsi:type="dcterms:W3CDTF">2014-06-08T11:31:27Z</dcterms:modified>
</cp:coreProperties>
</file>