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3" r:id="rId7"/>
    <p:sldId id="259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A39AD-AADF-4B66-ABDD-D83F0CCB3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29A9E-0C92-4AF1-B81B-F4EDA20AE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0B75F-F773-4D05-B4C6-2A1DDDE66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58E0-7932-44C2-9FCF-C93C21A8EC8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A573F-37AE-47BB-9112-9F142A941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65BE3-CE8B-4FBD-9C82-01B8A928D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F7F1-34D6-4C5C-9650-5C6856B4F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2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8F729-390B-40F1-B106-3C440F023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F6AEF3-EFC2-44D3-9123-7CBFF9DFA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9F9F2-A1EE-44A2-BCAE-DD90D51FB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58E0-7932-44C2-9FCF-C93C21A8EC8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B60A3-E0C1-4E34-9B03-E259474A5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0D24D-904A-4036-AC97-B4D241DC4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F7F1-34D6-4C5C-9650-5C6856B4F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2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71CB41-D74E-487F-9D5C-0C7B5861BA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F764C5-E036-44EE-B130-317E5A12C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C02BF-A8FE-4702-8269-867F6EA48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58E0-7932-44C2-9FCF-C93C21A8EC8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C0F-9C23-40DA-957E-0B15232C5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C0050-D43B-4653-BBDA-0A8B09352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F7F1-34D6-4C5C-9650-5C6856B4F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4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32FC6-420D-460F-ADD5-17D2EB986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25943-CF31-4EAC-9A11-479736C10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B5EA7-5DBF-43C7-AD5C-3EB3B051E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58E0-7932-44C2-9FCF-C93C21A8EC8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D481D-14DF-4542-B3E0-19177EBC0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E9E3A-E421-460B-8373-66D101F4C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F7F1-34D6-4C5C-9650-5C6856B4F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2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CF449-5ACB-4CCE-9A28-606A3A621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5386C-46F8-4260-A90E-FA6FC18DB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D0CF9-8EE9-4EF8-87DC-78FD2A056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58E0-7932-44C2-9FCF-C93C21A8EC8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C1F2C-CA97-4D2D-AF6F-39148CA1A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3EBE0-B196-4155-BB84-4D7E0D707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F7F1-34D6-4C5C-9650-5C6856B4F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2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5EC57-C0F9-4D0A-B112-1476D3CD0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9B1CE-79D9-40F2-9EEB-1111AD14B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49B7E-1B3A-48E1-BA9D-9E72D5183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F49CF-5B66-4BC0-B167-E0954DF43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58E0-7932-44C2-9FCF-C93C21A8EC8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3FFC4-E598-4071-8840-F5A85A272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36E85-2889-458D-A7E9-47AD30FB5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F7F1-34D6-4C5C-9650-5C6856B4F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0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7DD9-4243-415F-8F3E-1C1D78409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91D77-E1BB-4897-A882-3D31B4BAC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34939-70BF-4F8C-B5E9-A71F0268D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6AEE8-4827-4B0A-BCAA-6CB14D5E1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CB1BC-1194-4CF2-BE3F-CF59B396E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E47E5F-BC1D-476D-AEB3-B6BAB34E8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58E0-7932-44C2-9FCF-C93C21A8EC8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D26A87-783A-4548-9596-1CCF5AF56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5C31BC-E593-4043-B0CF-E18D7D782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F7F1-34D6-4C5C-9650-5C6856B4F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4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2BD7C-47E2-427B-B43B-C6D3153C8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44EA6C-C649-401D-AEAF-DFF4FE776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58E0-7932-44C2-9FCF-C93C21A8EC8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C083B-3BC1-4EA2-BABE-A19709A1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AE5E8-2F32-4AC3-90ED-4845E0212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F7F1-34D6-4C5C-9650-5C6856B4F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2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D53AD9-73FD-4C73-BF15-9C924E1F1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58E0-7932-44C2-9FCF-C93C21A8EC8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C560E7-1789-4E1B-A5E0-4836463E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FD745-7547-4F7E-A497-8041BB13E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F7F1-34D6-4C5C-9650-5C6856B4F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0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4AB52-5843-4086-8A0C-4463A354F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A436A-EB46-4806-B593-DBAC750A0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73D849-4283-4D8C-865B-45A1EC783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57B00-FA7E-4DC9-A3C1-2D49C491C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58E0-7932-44C2-9FCF-C93C21A8EC8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8EB94-7F6D-4F38-AAEE-4787EBA9E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3EACF-21F6-4B78-A6AC-04C751288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F7F1-34D6-4C5C-9650-5C6856B4F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9913F-CA1E-42FD-A7DE-43AEC1B32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30C48A-1904-4C14-A0B4-86D030BFF8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FA88A-E4B9-4545-A99B-602D6FC87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60367-160C-42BD-BEAC-90FCFA996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58E0-7932-44C2-9FCF-C93C21A8EC8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2E9FF-E5D1-4C58-9D33-02C98A278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DC313-76B3-4684-B49E-4F949328E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F7F1-34D6-4C5C-9650-5C6856B4F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1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17B612-49AA-425E-A8D9-07F67562D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E4B56-83D7-4C27-A037-33EF5E1D3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E8AC7-9EA8-424E-9ADD-0B9687400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A58E0-7932-44C2-9FCF-C93C21A8EC8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2D100-C5E6-48A1-9B70-797CFD836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4D5E7-8638-4C3F-AF59-5D9334B6A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8F7F1-34D6-4C5C-9650-5C6856B4F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9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A94C5-2F2B-4987-B4DF-0156B8C2F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9445" y="246580"/>
            <a:ext cx="7057611" cy="1083455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Toxic In/Justice: Green Criminology and Environmental Protest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DA732-F832-4B08-82DE-3E96A66C3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612" y="246581"/>
            <a:ext cx="3783504" cy="627751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/>
              <a:t>Intro</a:t>
            </a:r>
            <a:r>
              <a:rPr lang="en-US" dirty="0"/>
              <a:t>: Toxic In/Justice stems from two parents: ‘green criminology’, and critical criminology. It is the study of…</a:t>
            </a:r>
          </a:p>
          <a:p>
            <a:pPr algn="l"/>
            <a:r>
              <a:rPr lang="en-US" dirty="0"/>
              <a:t>… general harms and crimes against the environment, </a:t>
            </a:r>
          </a:p>
          <a:p>
            <a:pPr algn="l"/>
            <a:r>
              <a:rPr lang="en-US" dirty="0"/>
              <a:t>… corporate crimes against the social environment, </a:t>
            </a:r>
          </a:p>
          <a:p>
            <a:pPr algn="l"/>
            <a:r>
              <a:rPr lang="en-US" dirty="0"/>
              <a:t>… social protest against those crimes, and environmental justice, and </a:t>
            </a:r>
          </a:p>
          <a:p>
            <a:pPr algn="l"/>
            <a:r>
              <a:rPr lang="en-US" dirty="0"/>
              <a:t>… environmental law and policy.</a:t>
            </a:r>
          </a:p>
          <a:p>
            <a:pPr algn="l"/>
            <a:r>
              <a:rPr lang="en-US" dirty="0"/>
              <a:t>This course highlights how these harms are systemic and structural, as are the reasons for their persistence and the failure to remediate them. </a:t>
            </a:r>
          </a:p>
          <a:p>
            <a:pPr algn="l"/>
            <a:r>
              <a:rPr lang="en-US" dirty="0"/>
              <a:t>This course stresses the need for action.</a:t>
            </a:r>
          </a:p>
        </p:txBody>
      </p:sp>
      <p:pic>
        <p:nvPicPr>
          <p:cNvPr id="1026" name="Picture 2" descr="64 Powerful Street Art Pieces That Tell The Uncomfortable Truth | Bored  Panda">
            <a:extLst>
              <a:ext uri="{FF2B5EF4-FFF2-40B4-BE49-F238E27FC236}">
                <a16:creationId xmlns:a16="http://schemas.microsoft.com/office/drawing/2014/main" id="{159DED48-77D2-482F-BE66-3D68E9FCA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445" y="1698661"/>
            <a:ext cx="7057611" cy="407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10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117F93-CBBC-4213-A9E2-BC373E06D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49733-4E0E-49E3-9F19-0A13863157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781" y="4123113"/>
            <a:ext cx="8499764" cy="27019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Recent examples: ongoing Flint Michigan lead in the water crisis, the 2016 Fort McMurray fire made worse by climate change, and the 2010 BP oil spill. </a:t>
            </a:r>
          </a:p>
          <a:p>
            <a:r>
              <a:rPr lang="en-US" dirty="0"/>
              <a:t>Older examples: grounding of the Exxon Valdez off the coast of Alaska, the release of isocyanate gas in Bhopal, India, the </a:t>
            </a:r>
            <a:r>
              <a:rPr lang="en-US" dirty="0" err="1"/>
              <a:t>Minimata</a:t>
            </a:r>
            <a:r>
              <a:rPr lang="en-US" dirty="0"/>
              <a:t> disaster in Japan, the Greenpeace crusade against whaling, and the ongoing pollution at Grassy Narrows.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A43C3E-CF36-4CB3-A973-6B391F108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29352" y="191193"/>
            <a:ext cx="3715789" cy="64756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course will cover topics such as: </a:t>
            </a:r>
          </a:p>
          <a:p>
            <a:r>
              <a:rPr lang="en-US" dirty="0"/>
              <a:t>… wildlife crimes, and animal abuse, </a:t>
            </a:r>
          </a:p>
          <a:p>
            <a:r>
              <a:rPr lang="en-US" dirty="0"/>
              <a:t>… the causes of environmental crime, </a:t>
            </a:r>
          </a:p>
          <a:p>
            <a:r>
              <a:rPr lang="en-US" dirty="0"/>
              <a:t>… legal and administrative regulation, </a:t>
            </a:r>
          </a:p>
          <a:p>
            <a:r>
              <a:rPr lang="en-US" dirty="0"/>
              <a:t>… natural exploitation, and biopiracy, </a:t>
            </a:r>
          </a:p>
          <a:p>
            <a:r>
              <a:rPr lang="en-US" dirty="0"/>
              <a:t>… environmental activism, </a:t>
            </a:r>
          </a:p>
          <a:p>
            <a:r>
              <a:rPr lang="en-US" dirty="0"/>
              <a:t>… policing, prosecution and monitoring. </a:t>
            </a:r>
          </a:p>
          <a:p>
            <a:endParaRPr lang="en-US" dirty="0"/>
          </a:p>
        </p:txBody>
      </p:sp>
      <p:pic>
        <p:nvPicPr>
          <p:cNvPr id="2050" name="Picture 2" descr="64 Powerful Street Art Pieces That Tell The Uncomfortable Truth | Bored  Panda">
            <a:extLst>
              <a:ext uri="{FF2B5EF4-FFF2-40B4-BE49-F238E27FC236}">
                <a16:creationId xmlns:a16="http://schemas.microsoft.com/office/drawing/2014/main" id="{DCE83715-86CA-486D-832F-C1FB651CF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" y="32933"/>
            <a:ext cx="7119852" cy="396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00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91985-AC65-51C4-63F3-AE7D2A7E6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F1A18-6E1F-1E1B-BEDA-214CF457AB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6"/>
            <a:ext cx="5181600" cy="581183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Green criminology </a:t>
            </a:r>
            <a:r>
              <a:rPr lang="en-US" dirty="0"/>
              <a:t>became widely recognized in the late 1990s (</a:t>
            </a:r>
            <a:r>
              <a:rPr lang="en-US" dirty="0" err="1"/>
              <a:t>Beirne</a:t>
            </a:r>
            <a:r>
              <a:rPr lang="en-US" dirty="0"/>
              <a:t> et al., 1998; Lynch 2003). It looks at crimes that criminology ordinarily fail to address: </a:t>
            </a:r>
          </a:p>
          <a:p>
            <a:r>
              <a:rPr lang="en-US" dirty="0"/>
              <a:t>“The core idea … is that humans harm the environment – by which green criminologists mean:</a:t>
            </a:r>
          </a:p>
          <a:p>
            <a:r>
              <a:rPr lang="en-US" dirty="0"/>
              <a:t>… the whole ecosystem (Gaia, or the living planet earth), </a:t>
            </a:r>
          </a:p>
          <a:p>
            <a:r>
              <a:rPr lang="en-US" dirty="0"/>
              <a:t>… components of the ecosystem (e.g., air, land, water, forests), and species that inhabit ecosystems in serious ways. </a:t>
            </a:r>
          </a:p>
          <a:p>
            <a:r>
              <a:rPr lang="en-US" dirty="0"/>
              <a:t>Some of those harms are defined as crimes under law, while a significant volume of that harm has yet to be defined as illegal.” http://greencriminology.org/950-2/#</a:t>
            </a:r>
          </a:p>
          <a:p>
            <a:endParaRPr lang="en-US" dirty="0"/>
          </a:p>
        </p:txBody>
      </p:sp>
      <p:pic>
        <p:nvPicPr>
          <p:cNvPr id="6" name="Content Placeholder 5" descr="A graffiti of a person holding a sign&#10;&#10;Description automatically generated">
            <a:extLst>
              <a:ext uri="{FF2B5EF4-FFF2-40B4-BE49-F238E27FC236}">
                <a16:creationId xmlns:a16="http://schemas.microsoft.com/office/drawing/2014/main" id="{95AD56D8-A0A0-7558-76B9-3DD0863F9F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367" y="346744"/>
            <a:ext cx="3881953" cy="5830219"/>
          </a:xfrm>
        </p:spPr>
      </p:pic>
    </p:spTree>
    <p:extLst>
      <p:ext uri="{BB962C8B-B14F-4D97-AF65-F5344CB8AC3E}">
        <p14:creationId xmlns:p14="http://schemas.microsoft.com/office/powerpoint/2010/main" val="258117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6BE0-6173-49E0-8559-4E488576D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080" y="365125"/>
            <a:ext cx="461772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B24D5-E3F9-4FB8-BBDD-60E9D45EE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260" y="232756"/>
            <a:ext cx="4742862" cy="6450677"/>
          </a:xfrm>
        </p:spPr>
        <p:txBody>
          <a:bodyPr>
            <a:normAutofit/>
          </a:bodyPr>
          <a:lstStyle/>
          <a:p>
            <a:r>
              <a:rPr lang="en-US" b="1" dirty="0"/>
              <a:t>Critical criminology </a:t>
            </a:r>
            <a:r>
              <a:rPr lang="en-US" dirty="0"/>
              <a:t>is interested in the use and abuse of power, such as corporate, government, and professional crime. Using a 21st Century analytical sensibility, the crisis is now different…</a:t>
            </a:r>
          </a:p>
          <a:p>
            <a:r>
              <a:rPr lang="en-US" dirty="0"/>
              <a:t> It is not simply the pollution of rivers and the contamination of food sources, as at </a:t>
            </a:r>
            <a:r>
              <a:rPr lang="en-US" dirty="0" err="1"/>
              <a:t>Minimata</a:t>
            </a:r>
            <a:r>
              <a:rPr lang="en-US" dirty="0"/>
              <a:t> and Grassy Narrows; or, the presence of dioxins in baby diapers caused by chlorine bleaching of wood pulp. </a:t>
            </a:r>
          </a:p>
        </p:txBody>
      </p:sp>
      <p:pic>
        <p:nvPicPr>
          <p:cNvPr id="3074" name="Picture 2" descr="64 Powerful Street Art Pieces That Tell The Uncomfortable Truth | Bored  Panda">
            <a:extLst>
              <a:ext uri="{FF2B5EF4-FFF2-40B4-BE49-F238E27FC236}">
                <a16:creationId xmlns:a16="http://schemas.microsoft.com/office/drawing/2014/main" id="{F2C00039-9355-42F6-8541-BAF56A378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720" y="32033"/>
            <a:ext cx="6962085" cy="675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12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1B023-3958-ED75-D275-B988B7646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120" y="365125"/>
            <a:ext cx="645668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607DC-3A14-F347-4697-9F34172F3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62560"/>
            <a:ext cx="4500880" cy="653287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environmental crisis is now made worse by </a:t>
            </a:r>
          </a:p>
          <a:p>
            <a:r>
              <a:rPr lang="en-US" dirty="0"/>
              <a:t>mass migration, globalization and the plutocratic greed of the one percent, </a:t>
            </a:r>
          </a:p>
          <a:p>
            <a:r>
              <a:rPr lang="en-US" dirty="0"/>
              <a:t>climate change knowingly brought on by fossil fuel exploitation, </a:t>
            </a:r>
          </a:p>
          <a:p>
            <a:r>
              <a:rPr lang="en-US" dirty="0"/>
              <a:t>Terrorism, counter-terrorism, cyber crime, and counter-activism,  </a:t>
            </a:r>
          </a:p>
          <a:p>
            <a:r>
              <a:rPr lang="en-US" dirty="0"/>
              <a:t>civil unrest and its suppression by an expanding surveillance state allied with the fossil fuel industry in particular (</a:t>
            </a:r>
            <a:r>
              <a:rPr lang="en-US" dirty="0" err="1"/>
              <a:t>eg.</a:t>
            </a:r>
            <a:r>
              <a:rPr lang="en-US" dirty="0"/>
              <a:t> Project SITKA), </a:t>
            </a:r>
          </a:p>
          <a:p>
            <a:r>
              <a:rPr lang="en-US" dirty="0"/>
              <a:t>indigenous mobilization around environmental issues (</a:t>
            </a:r>
            <a:r>
              <a:rPr lang="en-US" dirty="0" err="1"/>
              <a:t>eg.</a:t>
            </a:r>
            <a:r>
              <a:rPr lang="en-US" dirty="0"/>
              <a:t> Dakota pipeline, </a:t>
            </a:r>
            <a:r>
              <a:rPr lang="en-US" dirty="0" err="1"/>
              <a:t>Rexton</a:t>
            </a:r>
            <a:r>
              <a:rPr lang="en-US" dirty="0"/>
              <a:t> anti-fracking), </a:t>
            </a:r>
          </a:p>
          <a:p>
            <a:r>
              <a:rPr lang="en-US" dirty="0"/>
              <a:t>a growing ‘precariat’, and so 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5DBDE4-38B0-9E2D-20C5-C21A39045A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6" t="6520" r="35917" b="11111"/>
          <a:stretch/>
        </p:blipFill>
        <p:spPr>
          <a:xfrm>
            <a:off x="4805680" y="264160"/>
            <a:ext cx="7305040" cy="632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3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61DBB-FD2F-78B3-D576-C26C0C251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Toxic in/justice…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4872F-EA2E-FB7A-A1D6-572B2F1A7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89960" cy="4351338"/>
          </a:xfrm>
        </p:spPr>
        <p:txBody>
          <a:bodyPr/>
          <a:lstStyle/>
          <a:p>
            <a:r>
              <a:rPr lang="en-US" dirty="0"/>
              <a:t>The title for the course topicalizes the toxicity of these crimes, the cost to communities and the environment, and the search for environmental justice through social protest, and legal activism.   </a:t>
            </a:r>
          </a:p>
          <a:p>
            <a:endParaRPr lang="en-US" dirty="0"/>
          </a:p>
        </p:txBody>
      </p:sp>
      <p:pic>
        <p:nvPicPr>
          <p:cNvPr id="1026" name="Picture 2" descr="Love Canal, New York">
            <a:extLst>
              <a:ext uri="{FF2B5EF4-FFF2-40B4-BE49-F238E27FC236}">
                <a16:creationId xmlns:a16="http://schemas.microsoft.com/office/drawing/2014/main" id="{4E98146D-5B62-D615-2587-9010FCC24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2" t="22435" r="21781" b="21227"/>
          <a:stretch/>
        </p:blipFill>
        <p:spPr bwMode="auto">
          <a:xfrm>
            <a:off x="5648960" y="1422532"/>
            <a:ext cx="5821680" cy="457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06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956A8-A8C1-4665-9B4D-AA947C444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AE1B4-643E-45B8-9F3C-FDDFE403F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4219" y="1690688"/>
            <a:ext cx="5659582" cy="5109123"/>
          </a:xfrm>
        </p:spPr>
        <p:txBody>
          <a:bodyPr>
            <a:normAutofit/>
          </a:bodyPr>
          <a:lstStyle/>
          <a:p>
            <a:r>
              <a:rPr lang="en-US" dirty="0"/>
              <a:t>The course is a relatively new and growing part of the criminological field focusing on environmental crime and social protest. </a:t>
            </a:r>
          </a:p>
          <a:p>
            <a:r>
              <a:rPr lang="en-US" dirty="0"/>
              <a:t>Fitting in a multi-disciplinary program, it includes issues of biology, economics, politics, sociology, and of course psychology. </a:t>
            </a:r>
          </a:p>
          <a:p>
            <a:r>
              <a:rPr lang="en-US" dirty="0"/>
              <a:t>The approach is case-based, driven by critical theoretical issues, and delivered by lecture and through group work. </a:t>
            </a:r>
          </a:p>
          <a:p>
            <a:endParaRPr lang="en-US" dirty="0"/>
          </a:p>
        </p:txBody>
      </p:sp>
      <p:pic>
        <p:nvPicPr>
          <p:cNvPr id="4098" name="Picture 2" descr="25 Powerful Pieces Of Street Art That Tell The Painful Truth | DeMilked">
            <a:extLst>
              <a:ext uri="{FF2B5EF4-FFF2-40B4-BE49-F238E27FC236}">
                <a16:creationId xmlns:a16="http://schemas.microsoft.com/office/drawing/2014/main" id="{3B484DE4-4172-4AB3-8FE5-313AEF61F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51344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20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11C4F-B6D5-A09D-C202-B49F29FA7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7F943-E0D9-6874-828C-BF993380D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2628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 is a gathering storm of global crisis and discontent which greatly overwhelms the issue of the laundering of PCBs in home fuel oil twenty years ago. </a:t>
            </a:r>
          </a:p>
          <a:p>
            <a:r>
              <a:rPr lang="en-US" dirty="0"/>
              <a:t>Criminology, with its roots in the 19th Century, and its development in the 20th, now must re/define its/self to face these changes in the 21st. </a:t>
            </a:r>
          </a:p>
          <a:p>
            <a:endParaRPr lang="en-US" dirty="0"/>
          </a:p>
        </p:txBody>
      </p:sp>
      <p:pic>
        <p:nvPicPr>
          <p:cNvPr id="5" name="Picture 4" descr="A close-up of a black door with graffiti&#10;&#10;Description automatically generated">
            <a:extLst>
              <a:ext uri="{FF2B5EF4-FFF2-40B4-BE49-F238E27FC236}">
                <a16:creationId xmlns:a16="http://schemas.microsoft.com/office/drawing/2014/main" id="{4326E283-7864-6531-660E-C29950651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65125"/>
            <a:ext cx="6705600" cy="604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3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13A8C-B8AB-EC34-F3D8-F615D3F55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498" y="365125"/>
            <a:ext cx="5343302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E9367-4EF2-80BD-3C6F-017CE71E1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0498" y="793114"/>
            <a:ext cx="5343302" cy="558768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Learning topics: introduction to green criminology; a brief history of the environmental movement; select tipping-point cases (</a:t>
            </a:r>
            <a:r>
              <a:rPr lang="en-US" dirty="0" err="1"/>
              <a:t>eg.</a:t>
            </a:r>
            <a:r>
              <a:rPr lang="en-US" dirty="0"/>
              <a:t> Grassy Narrows, Love Canal, Exxon Valdez, Summit goldmine); environmental protection cases (</a:t>
            </a:r>
            <a:r>
              <a:rPr lang="en-US" dirty="0" err="1"/>
              <a:t>eg.</a:t>
            </a:r>
            <a:r>
              <a:rPr lang="en-US" dirty="0"/>
              <a:t> toxic cleanup and the development of Superfund sites); </a:t>
            </a:r>
          </a:p>
          <a:p>
            <a:r>
              <a:rPr lang="en-US" dirty="0"/>
              <a:t>… protests against environmental harm (</a:t>
            </a:r>
            <a:r>
              <a:rPr lang="en-US" dirty="0" err="1"/>
              <a:t>eg.</a:t>
            </a:r>
            <a:r>
              <a:rPr lang="en-US" dirty="0"/>
              <a:t> clearcut and old growth timber logging, fracking, select species fishing, uranium and gold extraction); </a:t>
            </a:r>
          </a:p>
          <a:p>
            <a:r>
              <a:rPr lang="en-US" dirty="0"/>
              <a:t>…worker and environmental protection in offshore zones worldwide; the global economy and the </a:t>
            </a:r>
            <a:r>
              <a:rPr lang="en-US" dirty="0" err="1"/>
              <a:t>downstreaming</a:t>
            </a:r>
            <a:r>
              <a:rPr lang="en-US" dirty="0"/>
              <a:t> of toxic waste; first world exploitation of ‘blood minerals’; and so on. </a:t>
            </a:r>
          </a:p>
          <a:p>
            <a:endParaRPr lang="en-US" dirty="0"/>
          </a:p>
        </p:txBody>
      </p:sp>
      <p:pic>
        <p:nvPicPr>
          <p:cNvPr id="4" name="Picture 4" descr="Love Canal">
            <a:extLst>
              <a:ext uri="{FF2B5EF4-FFF2-40B4-BE49-F238E27FC236}">
                <a16:creationId xmlns:a16="http://schemas.microsoft.com/office/drawing/2014/main" id="{290DA06A-DB7F-FB8A-6423-ABC8B4513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43" y="681037"/>
            <a:ext cx="5339937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561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780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Toxic In/Justice: Green Criminology and Environmental Protest</vt:lpstr>
      <vt:lpstr>PowerPoint Presentation</vt:lpstr>
      <vt:lpstr>PowerPoint Presentation</vt:lpstr>
      <vt:lpstr>PowerPoint Presentation</vt:lpstr>
      <vt:lpstr>PowerPoint Presentation</vt:lpstr>
      <vt:lpstr>Toxic in/justice…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Toxic In/Justice</dc:title>
  <dc:creator>Chris McCormick</dc:creator>
  <cp:lastModifiedBy>Chris McCormick</cp:lastModifiedBy>
  <cp:revision>20</cp:revision>
  <dcterms:created xsi:type="dcterms:W3CDTF">2020-07-20T17:18:26Z</dcterms:created>
  <dcterms:modified xsi:type="dcterms:W3CDTF">2024-01-08T18:34:35Z</dcterms:modified>
</cp:coreProperties>
</file>