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6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Lst>
  <p:sldSz cx="9144000" cy="5143500" type="screen16x9"/>
  <p:notesSz cx="6858000" cy="9144000"/>
  <p:embeddedFontLst>
    <p:embeddedFont>
      <p:font typeface="Raleway" panose="020B0604020202020204" charset="0"/>
      <p:regular r:id="rId66"/>
      <p:bold r:id="rId67"/>
    </p:embeddedFont>
    <p:embeddedFont>
      <p:font typeface="Calibri" panose="020F0502020204030204" pitchFamily="34" charset="0"/>
      <p:regular r:id="rId68"/>
      <p:bold r:id="rId69"/>
      <p:italic r:id="rId70"/>
      <p:boldItalic r:id="rId71"/>
    </p:embeddedFont>
    <p:embeddedFont>
      <p:font typeface="Verdana" panose="020B0604030504040204" pitchFamily="34" charset="0"/>
      <p:regular r:id="rId72"/>
      <p:bold r:id="rId73"/>
      <p:italic r:id="rId74"/>
      <p:boldItalic r:id="rId75"/>
    </p:embeddedFont>
    <p:embeddedFont>
      <p:font typeface="Comic Sans MS" panose="030F0702030302020204" pitchFamily="66" charset="0"/>
      <p:regular r:id="rId76"/>
      <p:bold r:id="rId77"/>
    </p:embeddedFont>
    <p:embeddedFont>
      <p:font typeface="Lato" panose="020B0604020202020204" charset="0"/>
      <p:regular r:id="rId78"/>
      <p:bold r:id="rId79"/>
      <p:italic r:id="rId80"/>
      <p:boldItalic r:id="rId81"/>
    </p:embeddedFont>
    <p:embeddedFont>
      <p:font typeface="Georgia" panose="02040502050405020303" pitchFamily="18" charset="0"/>
      <p:regular r:id="rId82"/>
      <p:bold r:id="rId83"/>
      <p:italic r:id="rId84"/>
      <p:boldItalic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72"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3.fntdata"/><Relationship Id="rId84" Type="http://schemas.openxmlformats.org/officeDocument/2006/relationships/font" Target="fonts/font19.fntdata"/><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7.fntdata"/><Relationship Id="rId80" Type="http://schemas.openxmlformats.org/officeDocument/2006/relationships/font" Target="fonts/font15.fntdata"/><Relationship Id="rId85" Type="http://schemas.openxmlformats.org/officeDocument/2006/relationships/font" Target="fonts/font2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font" Target="fonts/font18.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1.fntdata"/><Relationship Id="rId7" Type="http://schemas.openxmlformats.org/officeDocument/2006/relationships/slide" Target="slides/slide6.xml"/><Relationship Id="rId71"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fntdata"/><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font" Target="fonts/font17.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01259755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278005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 name="Shape 1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33116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Shape 1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700674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14442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792125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40883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Shape 1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785563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 name="Shape 1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36733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546278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446829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0" name="Shape 1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197927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8506994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5" name="Shape 1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32872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Shape 2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9042442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8" name="Shape 2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8791934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4" name="Shape 2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9024267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9" name="Shape 2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558762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4" name="Shape 2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279303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0" name="Shape 2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936190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5" name="Shape 2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9688585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1" name="Shape 2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35986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0" name="Shape 2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601406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3675546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5" name="Shape 2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5120446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0" name="Shape 2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5912930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5" name="Shape 2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9439935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0" name="Shape 2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8228355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6" name="Shape 2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2540142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3" name="Shape 2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5710991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8" name="Shape 2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307804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4" name="Shape 2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8102581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Shape 2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9" name="Shape 2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89937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5" name="Shape 3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204021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9590621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Shape 3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1" name="Shape 3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7711445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Shape 3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7" name="Shape 3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222421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Shape 3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2" name="Shape 3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8477396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Shape 3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7" name="Shape 3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1037903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Shape 3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3" name="Shape 3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7419180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8" name="Shape 3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6793290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4" name="Shape 3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7721082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Shape 3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0" name="Shape 3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3393954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Shape 3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5" name="Shape 3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5928135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0" name="Shape 3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750295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 name="Shape 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440016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5" name="Shape 3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779320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Shape 3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0" name="Shape 3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4884829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Shape 3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5" name="Shape 3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7961456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Shape 3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0" name="Shape 3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9976750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Shape 3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7" name="Shape 3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3416472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4" name="Shape 3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9171344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0" name="Shape 4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623628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6" name="Shape 4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067598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Shape 4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1" name="Shape 4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3861493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Shape 4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7" name="Shape 4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398456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2042396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2" name="Shape 4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9094288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Shape 4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8" name="Shape 4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1848626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Shape 4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3" name="Shape 4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3097846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Shape 4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9" name="Shape 4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41865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992337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978265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447042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cxnSp>
        <p:nvCxnSpPr>
          <p:cNvPr id="10" name="Shape 10"/>
          <p:cNvCxnSpPr/>
          <p:nvPr/>
        </p:nvCxnSpPr>
        <p:spPr>
          <a:xfrm>
            <a:off x="2477724" y="415650"/>
            <a:ext cx="6244199" cy="0"/>
          </a:xfrm>
          <a:prstGeom prst="straightConnector1">
            <a:avLst/>
          </a:prstGeom>
          <a:noFill/>
          <a:ln w="38100" cap="flat" cmpd="sng">
            <a:solidFill>
              <a:schemeClr val="lt1"/>
            </a:solidFill>
            <a:prstDash val="solid"/>
            <a:round/>
            <a:headEnd type="none" w="med" len="med"/>
            <a:tailEnd type="none" w="med" len="med"/>
          </a:ln>
        </p:spPr>
      </p:cxnSp>
      <p:cxnSp>
        <p:nvCxnSpPr>
          <p:cNvPr id="11" name="Shape 11"/>
          <p:cNvCxnSpPr/>
          <p:nvPr/>
        </p:nvCxnSpPr>
        <p:spPr>
          <a:xfrm>
            <a:off x="2477724" y="4740000"/>
            <a:ext cx="6244199" cy="0"/>
          </a:xfrm>
          <a:prstGeom prst="straightConnector1">
            <a:avLst/>
          </a:prstGeom>
          <a:noFill/>
          <a:ln w="19050" cap="flat" cmpd="sng">
            <a:solidFill>
              <a:schemeClr val="lt1"/>
            </a:solidFill>
            <a:prstDash val="solid"/>
            <a:round/>
            <a:headEnd type="none" w="med" len="med"/>
            <a:tailEnd type="none" w="med" len="med"/>
          </a:ln>
        </p:spPr>
      </p:cxnSp>
      <p:cxnSp>
        <p:nvCxnSpPr>
          <p:cNvPr id="12" name="Shape 12"/>
          <p:cNvCxnSpPr/>
          <p:nvPr/>
        </p:nvCxnSpPr>
        <p:spPr>
          <a:xfrm>
            <a:off x="425198" y="415650"/>
            <a:ext cx="183299" cy="0"/>
          </a:xfrm>
          <a:prstGeom prst="straightConnector1">
            <a:avLst/>
          </a:prstGeom>
          <a:noFill/>
          <a:ln w="19050" cap="flat" cmpd="sng">
            <a:solidFill>
              <a:schemeClr val="lt1"/>
            </a:solidFill>
            <a:prstDash val="solid"/>
            <a:round/>
            <a:headEnd type="none" w="med" len="med"/>
            <a:tailEnd type="none" w="med" len="med"/>
          </a:ln>
        </p:spPr>
      </p:cxnSp>
      <p:sp>
        <p:nvSpPr>
          <p:cNvPr id="13" name="Shape 13"/>
          <p:cNvSpPr txBox="1">
            <a:spLocks noGrp="1"/>
          </p:cNvSpPr>
          <p:nvPr>
            <p:ph type="ctrTitle"/>
          </p:nvPr>
        </p:nvSpPr>
        <p:spPr>
          <a:xfrm>
            <a:off x="2371725" y="630225"/>
            <a:ext cx="6331500" cy="1541999"/>
          </a:xfrm>
          <a:prstGeom prst="rect">
            <a:avLst/>
          </a:prstGeom>
        </p:spPr>
        <p:txBody>
          <a:bodyPr lIns="91425" tIns="91425" rIns="91425" bIns="91425" anchor="t" anchorCtr="0"/>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a:endParaRPr/>
          </a:p>
        </p:txBody>
      </p:sp>
      <p:sp>
        <p:nvSpPr>
          <p:cNvPr id="14" name="Shape 14"/>
          <p:cNvSpPr txBox="1">
            <a:spLocks noGrp="1"/>
          </p:cNvSpPr>
          <p:nvPr>
            <p:ph type="subTitle" idx="1"/>
          </p:nvPr>
        </p:nvSpPr>
        <p:spPr>
          <a:xfrm>
            <a:off x="2390266" y="3238450"/>
            <a:ext cx="6331500" cy="1241699"/>
          </a:xfrm>
          <a:prstGeom prst="rect">
            <a:avLst/>
          </a:prstGeom>
        </p:spPr>
        <p:txBody>
          <a:bodyPr lIns="91425" tIns="91425" rIns="91425" bIns="91425" anchor="b" anchorCtr="0"/>
          <a:lstStyle>
            <a:lvl1pPr lvl="0">
              <a:lnSpc>
                <a:spcPct val="100000"/>
              </a:lnSpc>
              <a:spcBef>
                <a:spcPts val="0"/>
              </a:spcBef>
              <a:spcAft>
                <a:spcPts val="0"/>
              </a:spcAft>
              <a:buClr>
                <a:schemeClr val="lt1"/>
              </a:buClr>
              <a:buNone/>
              <a:defRPr>
                <a:solidFill>
                  <a:schemeClr val="lt1"/>
                </a:solidFill>
              </a:defRPr>
            </a:lvl1pPr>
            <a:lvl2pPr lvl="1">
              <a:lnSpc>
                <a:spcPct val="100000"/>
              </a:lnSpc>
              <a:spcBef>
                <a:spcPts val="0"/>
              </a:spcBef>
              <a:spcAft>
                <a:spcPts val="0"/>
              </a:spcAft>
              <a:buClr>
                <a:schemeClr val="lt1"/>
              </a:buClr>
              <a:buSzPct val="100000"/>
              <a:buNone/>
              <a:defRPr sz="1800">
                <a:solidFill>
                  <a:schemeClr val="lt1"/>
                </a:solidFill>
              </a:defRPr>
            </a:lvl2pPr>
            <a:lvl3pPr lvl="2">
              <a:lnSpc>
                <a:spcPct val="100000"/>
              </a:lnSpc>
              <a:spcBef>
                <a:spcPts val="0"/>
              </a:spcBef>
              <a:spcAft>
                <a:spcPts val="0"/>
              </a:spcAft>
              <a:buClr>
                <a:schemeClr val="lt1"/>
              </a:buClr>
              <a:buSzPct val="100000"/>
              <a:buNone/>
              <a:defRPr sz="1800">
                <a:solidFill>
                  <a:schemeClr val="lt1"/>
                </a:solidFill>
              </a:defRPr>
            </a:lvl3pPr>
            <a:lvl4pPr lvl="3">
              <a:lnSpc>
                <a:spcPct val="100000"/>
              </a:lnSpc>
              <a:spcBef>
                <a:spcPts val="0"/>
              </a:spcBef>
              <a:spcAft>
                <a:spcPts val="0"/>
              </a:spcAft>
              <a:buClr>
                <a:schemeClr val="lt1"/>
              </a:buClr>
              <a:buSzPct val="100000"/>
              <a:buNone/>
              <a:defRPr sz="1800">
                <a:solidFill>
                  <a:schemeClr val="lt1"/>
                </a:solidFill>
              </a:defRPr>
            </a:lvl4pPr>
            <a:lvl5pPr lvl="4">
              <a:lnSpc>
                <a:spcPct val="100000"/>
              </a:lnSpc>
              <a:spcBef>
                <a:spcPts val="0"/>
              </a:spcBef>
              <a:spcAft>
                <a:spcPts val="0"/>
              </a:spcAft>
              <a:buClr>
                <a:schemeClr val="lt1"/>
              </a:buClr>
              <a:buSzPct val="100000"/>
              <a:buNone/>
              <a:defRPr sz="1800">
                <a:solidFill>
                  <a:schemeClr val="lt1"/>
                </a:solidFill>
              </a:defRPr>
            </a:lvl5pPr>
            <a:lvl6pPr lvl="5">
              <a:lnSpc>
                <a:spcPct val="100000"/>
              </a:lnSpc>
              <a:spcBef>
                <a:spcPts val="0"/>
              </a:spcBef>
              <a:spcAft>
                <a:spcPts val="0"/>
              </a:spcAft>
              <a:buClr>
                <a:schemeClr val="lt1"/>
              </a:buClr>
              <a:buSzPct val="100000"/>
              <a:buNone/>
              <a:defRPr sz="1800">
                <a:solidFill>
                  <a:schemeClr val="lt1"/>
                </a:solidFill>
              </a:defRPr>
            </a:lvl6pPr>
            <a:lvl7pPr lvl="6">
              <a:lnSpc>
                <a:spcPct val="100000"/>
              </a:lnSpc>
              <a:spcBef>
                <a:spcPts val="0"/>
              </a:spcBef>
              <a:spcAft>
                <a:spcPts val="0"/>
              </a:spcAft>
              <a:buClr>
                <a:schemeClr val="lt1"/>
              </a:buClr>
              <a:buSzPct val="100000"/>
              <a:buNone/>
              <a:defRPr sz="1800">
                <a:solidFill>
                  <a:schemeClr val="lt1"/>
                </a:solidFill>
              </a:defRPr>
            </a:lvl7pPr>
            <a:lvl8pPr lvl="7">
              <a:lnSpc>
                <a:spcPct val="100000"/>
              </a:lnSpc>
              <a:spcBef>
                <a:spcPts val="0"/>
              </a:spcBef>
              <a:spcAft>
                <a:spcPts val="0"/>
              </a:spcAft>
              <a:buClr>
                <a:schemeClr val="lt1"/>
              </a:buClr>
              <a:buSzPct val="100000"/>
              <a:buNone/>
              <a:defRPr sz="1800">
                <a:solidFill>
                  <a:schemeClr val="lt1"/>
                </a:solidFill>
              </a:defRPr>
            </a:lvl8pPr>
            <a:lvl9pPr lvl="8">
              <a:lnSpc>
                <a:spcPct val="100000"/>
              </a:lnSpc>
              <a:spcBef>
                <a:spcPts val="0"/>
              </a:spcBef>
              <a:spcAft>
                <a:spcPts val="0"/>
              </a:spcAft>
              <a:buClr>
                <a:schemeClr val="lt1"/>
              </a:buClr>
              <a:buSzPct val="100000"/>
              <a:buNone/>
              <a:defRPr sz="1800">
                <a:solidFill>
                  <a:schemeClr val="lt1"/>
                </a:solidFill>
              </a:defRPr>
            </a:lvl9pPr>
          </a:lstStyle>
          <a:p>
            <a:endParaRPr/>
          </a:p>
        </p:txBody>
      </p:sp>
      <p:sp>
        <p:nvSpPr>
          <p:cNvPr id="15" name="Shape 15"/>
          <p:cNvSpPr txBox="1">
            <a:spLocks noGrp="1"/>
          </p:cNvSpPr>
          <p:nvPr>
            <p:ph type="sldNum" idx="12"/>
          </p:nvPr>
        </p:nvSpPr>
        <p:spPr>
          <a:xfrm>
            <a:off x="8497999" y="4688758"/>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60"/>
        <p:cNvGrpSpPr/>
        <p:nvPr/>
      </p:nvGrpSpPr>
      <p:grpSpPr>
        <a:xfrm>
          <a:off x="0" y="0"/>
          <a:ext cx="0" cy="0"/>
          <a:chOff x="0" y="0"/>
          <a:chExt cx="0" cy="0"/>
        </a:xfrm>
      </p:grpSpPr>
      <p:cxnSp>
        <p:nvCxnSpPr>
          <p:cNvPr id="61" name="Shape 61"/>
          <p:cNvCxnSpPr/>
          <p:nvPr/>
        </p:nvCxnSpPr>
        <p:spPr>
          <a:xfrm>
            <a:off x="425200" y="4740000"/>
            <a:ext cx="8296799" cy="0"/>
          </a:xfrm>
          <a:prstGeom prst="straightConnector1">
            <a:avLst/>
          </a:prstGeom>
          <a:noFill/>
          <a:ln w="19050" cap="flat" cmpd="sng">
            <a:solidFill>
              <a:schemeClr val="dk2"/>
            </a:solidFill>
            <a:prstDash val="solid"/>
            <a:round/>
            <a:headEnd type="none" w="med" len="med"/>
            <a:tailEnd type="none" w="med" len="med"/>
          </a:ln>
        </p:spPr>
      </p:cxnSp>
      <p:cxnSp>
        <p:nvCxnSpPr>
          <p:cNvPr id="62" name="Shape 62"/>
          <p:cNvCxnSpPr/>
          <p:nvPr/>
        </p:nvCxnSpPr>
        <p:spPr>
          <a:xfrm>
            <a:off x="425200" y="415650"/>
            <a:ext cx="8296799" cy="0"/>
          </a:xfrm>
          <a:prstGeom prst="straightConnector1">
            <a:avLst/>
          </a:prstGeom>
          <a:noFill/>
          <a:ln w="38100" cap="flat" cmpd="sng">
            <a:solidFill>
              <a:schemeClr val="dk2"/>
            </a:solidFill>
            <a:prstDash val="solid"/>
            <a:round/>
            <a:headEnd type="none" w="med" len="med"/>
            <a:tailEnd type="none" w="med" len="med"/>
          </a:ln>
        </p:spPr>
      </p:cxnSp>
      <p:sp>
        <p:nvSpPr>
          <p:cNvPr id="63" name="Shape 63"/>
          <p:cNvSpPr txBox="1">
            <a:spLocks noGrp="1"/>
          </p:cNvSpPr>
          <p:nvPr>
            <p:ph type="title"/>
          </p:nvPr>
        </p:nvSpPr>
        <p:spPr>
          <a:xfrm>
            <a:off x="853950" y="1304850"/>
            <a:ext cx="7436099" cy="1538399"/>
          </a:xfrm>
          <a:prstGeom prst="rect">
            <a:avLst/>
          </a:prstGeom>
        </p:spPr>
        <p:txBody>
          <a:bodyPr lIns="91425" tIns="91425" rIns="91425" bIns="91425" anchor="ctr" anchorCtr="0"/>
          <a:lstStyle>
            <a:lvl1pPr lvl="0" algn="ctr">
              <a:spcBef>
                <a:spcPts val="0"/>
              </a:spcBef>
              <a:buClr>
                <a:schemeClr val="dk1"/>
              </a:buClr>
              <a:buSzPct val="100000"/>
              <a:buFont typeface="Lato"/>
              <a:defRPr sz="9600">
                <a:solidFill>
                  <a:schemeClr val="dk1"/>
                </a:solidFill>
                <a:latin typeface="Lato"/>
                <a:ea typeface="Lato"/>
                <a:cs typeface="Lato"/>
                <a:sym typeface="Lato"/>
              </a:defRPr>
            </a:lvl1pPr>
            <a:lvl2pPr lvl="1" algn="ctr">
              <a:spcBef>
                <a:spcPts val="0"/>
              </a:spcBef>
              <a:buClr>
                <a:schemeClr val="dk1"/>
              </a:buClr>
              <a:buSzPct val="100000"/>
              <a:buFont typeface="Lato"/>
              <a:defRPr sz="9600">
                <a:solidFill>
                  <a:schemeClr val="dk1"/>
                </a:solidFill>
                <a:latin typeface="Lato"/>
                <a:ea typeface="Lato"/>
                <a:cs typeface="Lato"/>
                <a:sym typeface="Lato"/>
              </a:defRPr>
            </a:lvl2pPr>
            <a:lvl3pPr lvl="2" algn="ctr">
              <a:spcBef>
                <a:spcPts val="0"/>
              </a:spcBef>
              <a:buClr>
                <a:schemeClr val="dk1"/>
              </a:buClr>
              <a:buSzPct val="100000"/>
              <a:buFont typeface="Lato"/>
              <a:defRPr sz="9600">
                <a:solidFill>
                  <a:schemeClr val="dk1"/>
                </a:solidFill>
                <a:latin typeface="Lato"/>
                <a:ea typeface="Lato"/>
                <a:cs typeface="Lato"/>
                <a:sym typeface="Lato"/>
              </a:defRPr>
            </a:lvl3pPr>
            <a:lvl4pPr lvl="3" algn="ctr">
              <a:spcBef>
                <a:spcPts val="0"/>
              </a:spcBef>
              <a:buClr>
                <a:schemeClr val="dk1"/>
              </a:buClr>
              <a:buSzPct val="100000"/>
              <a:buFont typeface="Lato"/>
              <a:defRPr sz="9600">
                <a:solidFill>
                  <a:schemeClr val="dk1"/>
                </a:solidFill>
                <a:latin typeface="Lato"/>
                <a:ea typeface="Lato"/>
                <a:cs typeface="Lato"/>
                <a:sym typeface="Lato"/>
              </a:defRPr>
            </a:lvl4pPr>
            <a:lvl5pPr lvl="4" algn="ctr">
              <a:spcBef>
                <a:spcPts val="0"/>
              </a:spcBef>
              <a:buClr>
                <a:schemeClr val="dk1"/>
              </a:buClr>
              <a:buSzPct val="100000"/>
              <a:buFont typeface="Lato"/>
              <a:defRPr sz="9600">
                <a:solidFill>
                  <a:schemeClr val="dk1"/>
                </a:solidFill>
                <a:latin typeface="Lato"/>
                <a:ea typeface="Lato"/>
                <a:cs typeface="Lato"/>
                <a:sym typeface="Lato"/>
              </a:defRPr>
            </a:lvl5pPr>
            <a:lvl6pPr lvl="5" algn="ctr">
              <a:spcBef>
                <a:spcPts val="0"/>
              </a:spcBef>
              <a:buClr>
                <a:schemeClr val="dk1"/>
              </a:buClr>
              <a:buSzPct val="100000"/>
              <a:buFont typeface="Lato"/>
              <a:defRPr sz="9600">
                <a:solidFill>
                  <a:schemeClr val="dk1"/>
                </a:solidFill>
                <a:latin typeface="Lato"/>
                <a:ea typeface="Lato"/>
                <a:cs typeface="Lato"/>
                <a:sym typeface="Lato"/>
              </a:defRPr>
            </a:lvl6pPr>
            <a:lvl7pPr lvl="6" algn="ctr">
              <a:spcBef>
                <a:spcPts val="0"/>
              </a:spcBef>
              <a:buClr>
                <a:schemeClr val="dk1"/>
              </a:buClr>
              <a:buSzPct val="100000"/>
              <a:buFont typeface="Lato"/>
              <a:defRPr sz="9600">
                <a:solidFill>
                  <a:schemeClr val="dk1"/>
                </a:solidFill>
                <a:latin typeface="Lato"/>
                <a:ea typeface="Lato"/>
                <a:cs typeface="Lato"/>
                <a:sym typeface="Lato"/>
              </a:defRPr>
            </a:lvl7pPr>
            <a:lvl8pPr lvl="7" algn="ctr">
              <a:spcBef>
                <a:spcPts val="0"/>
              </a:spcBef>
              <a:buClr>
                <a:schemeClr val="dk1"/>
              </a:buClr>
              <a:buSzPct val="100000"/>
              <a:buFont typeface="Lato"/>
              <a:defRPr sz="9600">
                <a:solidFill>
                  <a:schemeClr val="dk1"/>
                </a:solidFill>
                <a:latin typeface="Lato"/>
                <a:ea typeface="Lato"/>
                <a:cs typeface="Lato"/>
                <a:sym typeface="Lato"/>
              </a:defRPr>
            </a:lvl8pPr>
            <a:lvl9pPr lvl="8" algn="ctr">
              <a:spcBef>
                <a:spcPts val="0"/>
              </a:spcBef>
              <a:buClr>
                <a:schemeClr val="dk1"/>
              </a:buClr>
              <a:buSzPct val="100000"/>
              <a:buFont typeface="Lato"/>
              <a:defRPr sz="9600">
                <a:solidFill>
                  <a:schemeClr val="dk1"/>
                </a:solidFill>
                <a:latin typeface="Lato"/>
                <a:ea typeface="Lato"/>
                <a:cs typeface="Lato"/>
                <a:sym typeface="Lato"/>
              </a:defRPr>
            </a:lvl9pPr>
          </a:lstStyle>
          <a:p>
            <a:endParaRPr/>
          </a:p>
        </p:txBody>
      </p:sp>
      <p:sp>
        <p:nvSpPr>
          <p:cNvPr id="64" name="Shape 64"/>
          <p:cNvSpPr txBox="1">
            <a:spLocks noGrp="1"/>
          </p:cNvSpPr>
          <p:nvPr>
            <p:ph type="body" idx="1"/>
          </p:nvPr>
        </p:nvSpPr>
        <p:spPr>
          <a:xfrm>
            <a:off x="853950" y="2919450"/>
            <a:ext cx="7436099" cy="1071599"/>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65" name="Shape 65"/>
          <p:cNvSpPr txBox="1">
            <a:spLocks noGrp="1"/>
          </p:cNvSpPr>
          <p:nvPr>
            <p:ph type="sldNum" idx="12"/>
          </p:nvPr>
        </p:nvSpPr>
        <p:spPr>
          <a:xfrm>
            <a:off x="8497999" y="4688758"/>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6"/>
        <p:cNvGrpSpPr/>
        <p:nvPr/>
      </p:nvGrpSpPr>
      <p:grpSpPr>
        <a:xfrm>
          <a:off x="0" y="0"/>
          <a:ext cx="0" cy="0"/>
          <a:chOff x="0" y="0"/>
          <a:chExt cx="0" cy="0"/>
        </a:xfrm>
      </p:grpSpPr>
      <p:sp>
        <p:nvSpPr>
          <p:cNvPr id="67" name="Shape 67"/>
          <p:cNvSpPr txBox="1">
            <a:spLocks noGrp="1"/>
          </p:cNvSpPr>
          <p:nvPr>
            <p:ph type="sldNum" idx="12"/>
          </p:nvPr>
        </p:nvSpPr>
        <p:spPr>
          <a:xfrm>
            <a:off x="8497999" y="4688758"/>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6"/>
        <p:cNvGrpSpPr/>
        <p:nvPr/>
      </p:nvGrpSpPr>
      <p:grpSpPr>
        <a:xfrm>
          <a:off x="0" y="0"/>
          <a:ext cx="0" cy="0"/>
          <a:chOff x="0" y="0"/>
          <a:chExt cx="0" cy="0"/>
        </a:xfrm>
      </p:grpSpPr>
      <p:cxnSp>
        <p:nvCxnSpPr>
          <p:cNvPr id="17" name="Shape 17"/>
          <p:cNvCxnSpPr/>
          <p:nvPr/>
        </p:nvCxnSpPr>
        <p:spPr>
          <a:xfrm>
            <a:off x="425200" y="415650"/>
            <a:ext cx="8296799" cy="0"/>
          </a:xfrm>
          <a:prstGeom prst="straightConnector1">
            <a:avLst/>
          </a:prstGeom>
          <a:noFill/>
          <a:ln w="38100" cap="flat" cmpd="sng">
            <a:solidFill>
              <a:schemeClr val="lt1"/>
            </a:solidFill>
            <a:prstDash val="solid"/>
            <a:round/>
            <a:headEnd type="none" w="med" len="med"/>
            <a:tailEnd type="none" w="med" len="med"/>
          </a:ln>
        </p:spPr>
      </p:cxnSp>
      <p:cxnSp>
        <p:nvCxnSpPr>
          <p:cNvPr id="18" name="Shape 18"/>
          <p:cNvCxnSpPr/>
          <p:nvPr/>
        </p:nvCxnSpPr>
        <p:spPr>
          <a:xfrm>
            <a:off x="425200" y="4740000"/>
            <a:ext cx="8296799" cy="0"/>
          </a:xfrm>
          <a:prstGeom prst="straightConnector1">
            <a:avLst/>
          </a:prstGeom>
          <a:noFill/>
          <a:ln w="19050" cap="flat" cmpd="sng">
            <a:solidFill>
              <a:schemeClr val="lt1"/>
            </a:solidFill>
            <a:prstDash val="solid"/>
            <a:round/>
            <a:headEnd type="none" w="med" len="med"/>
            <a:tailEnd type="none" w="med" len="med"/>
          </a:ln>
        </p:spPr>
      </p:cxnSp>
      <p:sp>
        <p:nvSpPr>
          <p:cNvPr id="19" name="Shape 19"/>
          <p:cNvSpPr txBox="1">
            <a:spLocks noGrp="1"/>
          </p:cNvSpPr>
          <p:nvPr>
            <p:ph type="title"/>
          </p:nvPr>
        </p:nvSpPr>
        <p:spPr>
          <a:xfrm>
            <a:off x="406425" y="1806825"/>
            <a:ext cx="8296799" cy="1541999"/>
          </a:xfrm>
          <a:prstGeom prst="rect">
            <a:avLst/>
          </a:prstGeom>
        </p:spPr>
        <p:txBody>
          <a:bodyPr lIns="91425" tIns="91425" rIns="91425" bIns="91425" anchor="ctr" anchorCtr="0"/>
          <a:lstStyle>
            <a:lvl1pPr lvl="0" algn="ctr">
              <a:spcBef>
                <a:spcPts val="0"/>
              </a:spcBef>
              <a:buClr>
                <a:schemeClr val="lt1"/>
              </a:buClr>
              <a:buSzPct val="100000"/>
              <a:defRPr sz="4800">
                <a:solidFill>
                  <a:schemeClr val="lt1"/>
                </a:solidFill>
              </a:defRPr>
            </a:lvl1pPr>
            <a:lvl2pPr lvl="1" algn="ctr">
              <a:spcBef>
                <a:spcPts val="0"/>
              </a:spcBef>
              <a:buClr>
                <a:schemeClr val="lt1"/>
              </a:buClr>
              <a:buSzPct val="100000"/>
              <a:defRPr sz="4800">
                <a:solidFill>
                  <a:schemeClr val="lt1"/>
                </a:solidFill>
              </a:defRPr>
            </a:lvl2pPr>
            <a:lvl3pPr lvl="2" algn="ctr">
              <a:spcBef>
                <a:spcPts val="0"/>
              </a:spcBef>
              <a:buClr>
                <a:schemeClr val="lt1"/>
              </a:buClr>
              <a:buSzPct val="100000"/>
              <a:defRPr sz="4800">
                <a:solidFill>
                  <a:schemeClr val="lt1"/>
                </a:solidFill>
              </a:defRPr>
            </a:lvl3pPr>
            <a:lvl4pPr lvl="3" algn="ctr">
              <a:spcBef>
                <a:spcPts val="0"/>
              </a:spcBef>
              <a:buClr>
                <a:schemeClr val="lt1"/>
              </a:buClr>
              <a:buSzPct val="100000"/>
              <a:defRPr sz="4800">
                <a:solidFill>
                  <a:schemeClr val="lt1"/>
                </a:solidFill>
              </a:defRPr>
            </a:lvl4pPr>
            <a:lvl5pPr lvl="4" algn="ctr">
              <a:spcBef>
                <a:spcPts val="0"/>
              </a:spcBef>
              <a:buClr>
                <a:schemeClr val="lt1"/>
              </a:buClr>
              <a:buSzPct val="100000"/>
              <a:defRPr sz="4800">
                <a:solidFill>
                  <a:schemeClr val="lt1"/>
                </a:solidFill>
              </a:defRPr>
            </a:lvl5pPr>
            <a:lvl6pPr lvl="5" algn="ctr">
              <a:spcBef>
                <a:spcPts val="0"/>
              </a:spcBef>
              <a:buClr>
                <a:schemeClr val="lt1"/>
              </a:buClr>
              <a:buSzPct val="100000"/>
              <a:defRPr sz="4800">
                <a:solidFill>
                  <a:schemeClr val="lt1"/>
                </a:solidFill>
              </a:defRPr>
            </a:lvl6pPr>
            <a:lvl7pPr lvl="6" algn="ctr">
              <a:spcBef>
                <a:spcPts val="0"/>
              </a:spcBef>
              <a:buClr>
                <a:schemeClr val="lt1"/>
              </a:buClr>
              <a:buSzPct val="100000"/>
              <a:defRPr sz="4800">
                <a:solidFill>
                  <a:schemeClr val="lt1"/>
                </a:solidFill>
              </a:defRPr>
            </a:lvl7pPr>
            <a:lvl8pPr lvl="7" algn="ctr">
              <a:spcBef>
                <a:spcPts val="0"/>
              </a:spcBef>
              <a:buClr>
                <a:schemeClr val="lt1"/>
              </a:buClr>
              <a:buSzPct val="100000"/>
              <a:defRPr sz="4800">
                <a:solidFill>
                  <a:schemeClr val="lt1"/>
                </a:solidFill>
              </a:defRPr>
            </a:lvl8pPr>
            <a:lvl9pPr lvl="8" algn="ctr">
              <a:spcBef>
                <a:spcPts val="0"/>
              </a:spcBef>
              <a:buClr>
                <a:schemeClr val="lt1"/>
              </a:buClr>
              <a:buSzPct val="100000"/>
              <a:defRPr sz="4800">
                <a:solidFill>
                  <a:schemeClr val="lt1"/>
                </a:solidFill>
              </a:defRPr>
            </a:lvl9pPr>
          </a:lstStyle>
          <a:p>
            <a:endParaRPr/>
          </a:p>
        </p:txBody>
      </p:sp>
      <p:sp>
        <p:nvSpPr>
          <p:cNvPr id="20" name="Shape 20"/>
          <p:cNvSpPr txBox="1">
            <a:spLocks noGrp="1"/>
          </p:cNvSpPr>
          <p:nvPr>
            <p:ph type="sldNum" idx="12"/>
          </p:nvPr>
        </p:nvSpPr>
        <p:spPr>
          <a:xfrm>
            <a:off x="8497999" y="4688758"/>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1"/>
        <p:cNvGrpSpPr/>
        <p:nvPr/>
      </p:nvGrpSpPr>
      <p:grpSpPr>
        <a:xfrm>
          <a:off x="0" y="0"/>
          <a:ext cx="0" cy="0"/>
          <a:chOff x="0" y="0"/>
          <a:chExt cx="0" cy="0"/>
        </a:xfrm>
      </p:grpSpPr>
      <p:cxnSp>
        <p:nvCxnSpPr>
          <p:cNvPr id="22" name="Shape 22"/>
          <p:cNvCxnSpPr/>
          <p:nvPr/>
        </p:nvCxnSpPr>
        <p:spPr>
          <a:xfrm>
            <a:off x="2477724" y="415650"/>
            <a:ext cx="6244199" cy="0"/>
          </a:xfrm>
          <a:prstGeom prst="straightConnector1">
            <a:avLst/>
          </a:prstGeom>
          <a:noFill/>
          <a:ln w="38100" cap="flat" cmpd="sng">
            <a:solidFill>
              <a:schemeClr val="dk2"/>
            </a:solidFill>
            <a:prstDash val="solid"/>
            <a:round/>
            <a:headEnd type="none" w="med" len="med"/>
            <a:tailEnd type="none" w="med" len="med"/>
          </a:ln>
        </p:spPr>
      </p:cxnSp>
      <p:cxnSp>
        <p:nvCxnSpPr>
          <p:cNvPr id="23" name="Shape 23"/>
          <p:cNvCxnSpPr/>
          <p:nvPr/>
        </p:nvCxnSpPr>
        <p:spPr>
          <a:xfrm>
            <a:off x="2477724" y="4740000"/>
            <a:ext cx="6244199" cy="0"/>
          </a:xfrm>
          <a:prstGeom prst="straightConnector1">
            <a:avLst/>
          </a:prstGeom>
          <a:noFill/>
          <a:ln w="19050" cap="flat" cmpd="sng">
            <a:solidFill>
              <a:schemeClr val="dk2"/>
            </a:solidFill>
            <a:prstDash val="solid"/>
            <a:round/>
            <a:headEnd type="none" w="med" len="med"/>
            <a:tailEnd type="none" w="med" len="med"/>
          </a:ln>
        </p:spPr>
      </p:cxnSp>
      <p:cxnSp>
        <p:nvCxnSpPr>
          <p:cNvPr id="24" name="Shape 24"/>
          <p:cNvCxnSpPr/>
          <p:nvPr/>
        </p:nvCxnSpPr>
        <p:spPr>
          <a:xfrm>
            <a:off x="425198" y="415650"/>
            <a:ext cx="183299" cy="0"/>
          </a:xfrm>
          <a:prstGeom prst="straightConnector1">
            <a:avLst/>
          </a:prstGeom>
          <a:noFill/>
          <a:ln w="19050" cap="flat" cmpd="sng">
            <a:solidFill>
              <a:schemeClr val="dk2"/>
            </a:solidFill>
            <a:prstDash val="solid"/>
            <a:round/>
            <a:headEnd type="none" w="med" len="med"/>
            <a:tailEnd type="none" w="med" len="med"/>
          </a:ln>
        </p:spPr>
      </p:cxnSp>
      <p:sp>
        <p:nvSpPr>
          <p:cNvPr id="25" name="Shape 25"/>
          <p:cNvSpPr txBox="1">
            <a:spLocks noGrp="1"/>
          </p:cNvSpPr>
          <p:nvPr>
            <p:ph type="title"/>
          </p:nvPr>
        </p:nvSpPr>
        <p:spPr>
          <a:xfrm>
            <a:off x="2400250" y="575950"/>
            <a:ext cx="6321599" cy="6353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body" idx="1"/>
          </p:nvPr>
        </p:nvSpPr>
        <p:spPr>
          <a:xfrm>
            <a:off x="2410112" y="1595775"/>
            <a:ext cx="6321599" cy="3002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97999" y="4688758"/>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8"/>
        <p:cNvGrpSpPr/>
        <p:nvPr/>
      </p:nvGrpSpPr>
      <p:grpSpPr>
        <a:xfrm>
          <a:off x="0" y="0"/>
          <a:ext cx="0" cy="0"/>
          <a:chOff x="0" y="0"/>
          <a:chExt cx="0" cy="0"/>
        </a:xfrm>
      </p:grpSpPr>
      <p:cxnSp>
        <p:nvCxnSpPr>
          <p:cNvPr id="29" name="Shape 29"/>
          <p:cNvCxnSpPr/>
          <p:nvPr/>
        </p:nvCxnSpPr>
        <p:spPr>
          <a:xfrm>
            <a:off x="2477724" y="415650"/>
            <a:ext cx="6244199" cy="0"/>
          </a:xfrm>
          <a:prstGeom prst="straightConnector1">
            <a:avLst/>
          </a:prstGeom>
          <a:noFill/>
          <a:ln w="38100" cap="flat" cmpd="sng">
            <a:solidFill>
              <a:schemeClr val="dk2"/>
            </a:solidFill>
            <a:prstDash val="solid"/>
            <a:round/>
            <a:headEnd type="none" w="med" len="med"/>
            <a:tailEnd type="none" w="med" len="med"/>
          </a:ln>
        </p:spPr>
      </p:cxnSp>
      <p:cxnSp>
        <p:nvCxnSpPr>
          <p:cNvPr id="30" name="Shape 30"/>
          <p:cNvCxnSpPr/>
          <p:nvPr/>
        </p:nvCxnSpPr>
        <p:spPr>
          <a:xfrm>
            <a:off x="2477724" y="4740000"/>
            <a:ext cx="6244199" cy="0"/>
          </a:xfrm>
          <a:prstGeom prst="straightConnector1">
            <a:avLst/>
          </a:prstGeom>
          <a:noFill/>
          <a:ln w="19050" cap="flat" cmpd="sng">
            <a:solidFill>
              <a:schemeClr val="dk2"/>
            </a:solidFill>
            <a:prstDash val="solid"/>
            <a:round/>
            <a:headEnd type="none" w="med" len="med"/>
            <a:tailEnd type="none" w="med" len="med"/>
          </a:ln>
        </p:spPr>
      </p:cxnSp>
      <p:cxnSp>
        <p:nvCxnSpPr>
          <p:cNvPr id="31" name="Shape 31"/>
          <p:cNvCxnSpPr/>
          <p:nvPr/>
        </p:nvCxnSpPr>
        <p:spPr>
          <a:xfrm>
            <a:off x="425198" y="415650"/>
            <a:ext cx="183299" cy="0"/>
          </a:xfrm>
          <a:prstGeom prst="straightConnector1">
            <a:avLst/>
          </a:prstGeom>
          <a:noFill/>
          <a:ln w="19050" cap="flat" cmpd="sng">
            <a:solidFill>
              <a:schemeClr val="dk2"/>
            </a:solidFill>
            <a:prstDash val="solid"/>
            <a:round/>
            <a:headEnd type="none" w="med" len="med"/>
            <a:tailEnd type="none" w="med" len="med"/>
          </a:ln>
        </p:spPr>
      </p:cxnSp>
      <p:sp>
        <p:nvSpPr>
          <p:cNvPr id="32" name="Shape 32"/>
          <p:cNvSpPr txBox="1">
            <a:spLocks noGrp="1"/>
          </p:cNvSpPr>
          <p:nvPr>
            <p:ph type="title"/>
          </p:nvPr>
        </p:nvSpPr>
        <p:spPr>
          <a:xfrm>
            <a:off x="2400250" y="575950"/>
            <a:ext cx="6321599" cy="6353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3" name="Shape 33"/>
          <p:cNvSpPr txBox="1">
            <a:spLocks noGrp="1"/>
          </p:cNvSpPr>
          <p:nvPr>
            <p:ph type="body" idx="1"/>
          </p:nvPr>
        </p:nvSpPr>
        <p:spPr>
          <a:xfrm>
            <a:off x="2400302" y="1602675"/>
            <a:ext cx="3071400" cy="3002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4" name="Shape 34"/>
          <p:cNvSpPr txBox="1">
            <a:spLocks noGrp="1"/>
          </p:cNvSpPr>
          <p:nvPr>
            <p:ph type="body" idx="2"/>
          </p:nvPr>
        </p:nvSpPr>
        <p:spPr>
          <a:xfrm>
            <a:off x="5650571" y="1602675"/>
            <a:ext cx="3071400" cy="3002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5" name="Shape 35"/>
          <p:cNvSpPr txBox="1">
            <a:spLocks noGrp="1"/>
          </p:cNvSpPr>
          <p:nvPr>
            <p:ph type="sldNum" idx="12"/>
          </p:nvPr>
        </p:nvSpPr>
        <p:spPr>
          <a:xfrm>
            <a:off x="8497999" y="4688758"/>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303300" y="411575"/>
            <a:ext cx="8520599" cy="639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8" name="Shape 38"/>
          <p:cNvSpPr txBox="1">
            <a:spLocks noGrp="1"/>
          </p:cNvSpPr>
          <p:nvPr>
            <p:ph type="sldNum" idx="12"/>
          </p:nvPr>
        </p:nvSpPr>
        <p:spPr>
          <a:xfrm>
            <a:off x="8497999" y="4688758"/>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9"/>
        <p:cNvGrpSpPr/>
        <p:nvPr/>
      </p:nvGrpSpPr>
      <p:grpSpPr>
        <a:xfrm>
          <a:off x="0" y="0"/>
          <a:ext cx="0" cy="0"/>
          <a:chOff x="0" y="0"/>
          <a:chExt cx="0" cy="0"/>
        </a:xfrm>
      </p:grpSpPr>
      <p:cxnSp>
        <p:nvCxnSpPr>
          <p:cNvPr id="40" name="Shape 40"/>
          <p:cNvCxnSpPr/>
          <p:nvPr/>
        </p:nvCxnSpPr>
        <p:spPr>
          <a:xfrm>
            <a:off x="425198" y="415650"/>
            <a:ext cx="183299" cy="0"/>
          </a:xfrm>
          <a:prstGeom prst="straightConnector1">
            <a:avLst/>
          </a:prstGeom>
          <a:noFill/>
          <a:ln w="19050" cap="flat" cmpd="sng">
            <a:solidFill>
              <a:schemeClr val="dk2"/>
            </a:solidFill>
            <a:prstDash val="solid"/>
            <a:round/>
            <a:headEnd type="none" w="med" len="med"/>
            <a:tailEnd type="none" w="med" len="med"/>
          </a:ln>
        </p:spPr>
      </p:cxnSp>
      <p:sp>
        <p:nvSpPr>
          <p:cNvPr id="41" name="Shape 41"/>
          <p:cNvSpPr txBox="1">
            <a:spLocks noGrp="1"/>
          </p:cNvSpPr>
          <p:nvPr>
            <p:ph type="title"/>
          </p:nvPr>
        </p:nvSpPr>
        <p:spPr>
          <a:xfrm>
            <a:off x="319500" y="936600"/>
            <a:ext cx="2807999" cy="755699"/>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2" name="Shape 42"/>
          <p:cNvSpPr txBox="1">
            <a:spLocks noGrp="1"/>
          </p:cNvSpPr>
          <p:nvPr>
            <p:ph type="body" idx="1"/>
          </p:nvPr>
        </p:nvSpPr>
        <p:spPr>
          <a:xfrm>
            <a:off x="319500" y="1846803"/>
            <a:ext cx="2807999" cy="28062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43" name="Shape 43"/>
          <p:cNvSpPr txBox="1">
            <a:spLocks noGrp="1"/>
          </p:cNvSpPr>
          <p:nvPr>
            <p:ph type="sldNum" idx="12"/>
          </p:nvPr>
        </p:nvSpPr>
        <p:spPr>
          <a:xfrm>
            <a:off x="8497999" y="4688758"/>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44"/>
        <p:cNvGrpSpPr/>
        <p:nvPr/>
      </p:nvGrpSpPr>
      <p:grpSpPr>
        <a:xfrm>
          <a:off x="0" y="0"/>
          <a:ext cx="0" cy="0"/>
          <a:chOff x="0" y="0"/>
          <a:chExt cx="0" cy="0"/>
        </a:xfrm>
      </p:grpSpPr>
      <p:cxnSp>
        <p:nvCxnSpPr>
          <p:cNvPr id="45" name="Shape 45"/>
          <p:cNvCxnSpPr/>
          <p:nvPr/>
        </p:nvCxnSpPr>
        <p:spPr>
          <a:xfrm>
            <a:off x="425198" y="415650"/>
            <a:ext cx="183299" cy="0"/>
          </a:xfrm>
          <a:prstGeom prst="straightConnector1">
            <a:avLst/>
          </a:prstGeom>
          <a:noFill/>
          <a:ln w="19050" cap="flat" cmpd="sng">
            <a:solidFill>
              <a:schemeClr val="lt1"/>
            </a:solidFill>
            <a:prstDash val="solid"/>
            <a:round/>
            <a:headEnd type="none" w="med" len="med"/>
            <a:tailEnd type="none" w="med" len="med"/>
          </a:ln>
        </p:spPr>
      </p:cxnSp>
      <p:sp>
        <p:nvSpPr>
          <p:cNvPr id="46" name="Shape 46"/>
          <p:cNvSpPr txBox="1">
            <a:spLocks noGrp="1"/>
          </p:cNvSpPr>
          <p:nvPr>
            <p:ph type="title"/>
          </p:nvPr>
        </p:nvSpPr>
        <p:spPr>
          <a:xfrm>
            <a:off x="283103" y="712140"/>
            <a:ext cx="6244199" cy="3835499"/>
          </a:xfrm>
          <a:prstGeom prst="rect">
            <a:avLst/>
          </a:prstGeom>
        </p:spPr>
        <p:txBody>
          <a:bodyPr lIns="91425" tIns="91425" rIns="91425" bIns="91425" anchor="ctr" anchorCtr="0"/>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a:endParaRPr/>
          </a:p>
        </p:txBody>
      </p:sp>
      <p:sp>
        <p:nvSpPr>
          <p:cNvPr id="47" name="Shape 47"/>
          <p:cNvSpPr txBox="1">
            <a:spLocks noGrp="1"/>
          </p:cNvSpPr>
          <p:nvPr>
            <p:ph type="sldNum" idx="12"/>
          </p:nvPr>
        </p:nvSpPr>
        <p:spPr>
          <a:xfrm>
            <a:off x="8497999" y="4688758"/>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8"/>
        <p:cNvGrpSpPr/>
        <p:nvPr/>
      </p:nvGrpSpPr>
      <p:grpSpPr>
        <a:xfrm>
          <a:off x="0" y="0"/>
          <a:ext cx="0" cy="0"/>
          <a:chOff x="0" y="0"/>
          <a:chExt cx="0" cy="0"/>
        </a:xfrm>
      </p:grpSpPr>
      <p:sp>
        <p:nvSpPr>
          <p:cNvPr id="49" name="Shape 49"/>
          <p:cNvSpPr/>
          <p:nvPr/>
        </p:nvSpPr>
        <p:spPr>
          <a:xfrm>
            <a:off x="4572000" y="125"/>
            <a:ext cx="4572000" cy="5143499"/>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cxnSp>
        <p:nvCxnSpPr>
          <p:cNvPr id="50" name="Shape 50"/>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51" name="Shape 51"/>
          <p:cNvSpPr txBox="1">
            <a:spLocks noGrp="1"/>
          </p:cNvSpPr>
          <p:nvPr>
            <p:ph type="title"/>
          </p:nvPr>
        </p:nvSpPr>
        <p:spPr>
          <a:xfrm>
            <a:off x="265500" y="1397350"/>
            <a:ext cx="4045199" cy="1318199"/>
          </a:xfrm>
          <a:prstGeom prst="rect">
            <a:avLst/>
          </a:prstGeom>
        </p:spPr>
        <p:txBody>
          <a:bodyPr lIns="91425" tIns="91425" rIns="91425" bIns="91425" anchor="b" anchorCtr="0"/>
          <a:lstStyle>
            <a:lvl1pPr lvl="0" algn="ctr">
              <a:spcBef>
                <a:spcPts val="0"/>
              </a:spcBef>
              <a:buClr>
                <a:schemeClr val="dk1"/>
              </a:buClr>
              <a:buSzPct val="100000"/>
              <a:defRPr sz="3600">
                <a:solidFill>
                  <a:schemeClr val="dk1"/>
                </a:solidFill>
              </a:defRPr>
            </a:lvl1pPr>
            <a:lvl2pPr lvl="1" algn="ctr">
              <a:spcBef>
                <a:spcPts val="0"/>
              </a:spcBef>
              <a:buClr>
                <a:schemeClr val="dk1"/>
              </a:buClr>
              <a:buSzPct val="100000"/>
              <a:defRPr sz="3600">
                <a:solidFill>
                  <a:schemeClr val="dk1"/>
                </a:solidFill>
              </a:defRPr>
            </a:lvl2pPr>
            <a:lvl3pPr lvl="2" algn="ctr">
              <a:spcBef>
                <a:spcPts val="0"/>
              </a:spcBef>
              <a:buClr>
                <a:schemeClr val="dk1"/>
              </a:buClr>
              <a:buSzPct val="100000"/>
              <a:defRPr sz="3600">
                <a:solidFill>
                  <a:schemeClr val="dk1"/>
                </a:solidFill>
              </a:defRPr>
            </a:lvl3pPr>
            <a:lvl4pPr lvl="3" algn="ctr">
              <a:spcBef>
                <a:spcPts val="0"/>
              </a:spcBef>
              <a:buClr>
                <a:schemeClr val="dk1"/>
              </a:buClr>
              <a:buSzPct val="100000"/>
              <a:defRPr sz="3600">
                <a:solidFill>
                  <a:schemeClr val="dk1"/>
                </a:solidFill>
              </a:defRPr>
            </a:lvl4pPr>
            <a:lvl5pPr lvl="4" algn="ctr">
              <a:spcBef>
                <a:spcPts val="0"/>
              </a:spcBef>
              <a:buClr>
                <a:schemeClr val="dk1"/>
              </a:buClr>
              <a:buSzPct val="100000"/>
              <a:defRPr sz="3600">
                <a:solidFill>
                  <a:schemeClr val="dk1"/>
                </a:solidFill>
              </a:defRPr>
            </a:lvl5pPr>
            <a:lvl6pPr lvl="5" algn="ctr">
              <a:spcBef>
                <a:spcPts val="0"/>
              </a:spcBef>
              <a:buClr>
                <a:schemeClr val="dk1"/>
              </a:buClr>
              <a:buSzPct val="100000"/>
              <a:defRPr sz="3600">
                <a:solidFill>
                  <a:schemeClr val="dk1"/>
                </a:solidFill>
              </a:defRPr>
            </a:lvl6pPr>
            <a:lvl7pPr lvl="6" algn="ctr">
              <a:spcBef>
                <a:spcPts val="0"/>
              </a:spcBef>
              <a:buClr>
                <a:schemeClr val="dk1"/>
              </a:buClr>
              <a:buSzPct val="100000"/>
              <a:defRPr sz="3600">
                <a:solidFill>
                  <a:schemeClr val="dk1"/>
                </a:solidFill>
              </a:defRPr>
            </a:lvl7pPr>
            <a:lvl8pPr lvl="7" algn="ctr">
              <a:spcBef>
                <a:spcPts val="0"/>
              </a:spcBef>
              <a:buClr>
                <a:schemeClr val="dk1"/>
              </a:buClr>
              <a:buSzPct val="100000"/>
              <a:defRPr sz="3600">
                <a:solidFill>
                  <a:schemeClr val="dk1"/>
                </a:solidFill>
              </a:defRPr>
            </a:lvl8pPr>
            <a:lvl9pPr lvl="8" algn="ctr">
              <a:spcBef>
                <a:spcPts val="0"/>
              </a:spcBef>
              <a:buClr>
                <a:schemeClr val="dk1"/>
              </a:buClr>
              <a:buSzPct val="100000"/>
              <a:defRPr sz="3600">
                <a:solidFill>
                  <a:schemeClr val="dk1"/>
                </a:solidFill>
              </a:defRPr>
            </a:lvl9pPr>
          </a:lstStyle>
          <a:p>
            <a:endParaRPr/>
          </a:p>
        </p:txBody>
      </p:sp>
      <p:sp>
        <p:nvSpPr>
          <p:cNvPr id="52" name="Shape 52"/>
          <p:cNvSpPr txBox="1">
            <a:spLocks noGrp="1"/>
          </p:cNvSpPr>
          <p:nvPr>
            <p:ph type="subTitle" idx="1"/>
          </p:nvPr>
        </p:nvSpPr>
        <p:spPr>
          <a:xfrm>
            <a:off x="265500" y="2735370"/>
            <a:ext cx="4045199" cy="13455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53" name="Shape 53"/>
          <p:cNvSpPr txBox="1">
            <a:spLocks noGrp="1"/>
          </p:cNvSpPr>
          <p:nvPr>
            <p:ph type="body" idx="2"/>
          </p:nvPr>
        </p:nvSpPr>
        <p:spPr>
          <a:xfrm>
            <a:off x="4939500" y="724200"/>
            <a:ext cx="3837000" cy="3695099"/>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54" name="Shape 54"/>
          <p:cNvSpPr txBox="1">
            <a:spLocks noGrp="1"/>
          </p:cNvSpPr>
          <p:nvPr>
            <p:ph type="sldNum" idx="12"/>
          </p:nvPr>
        </p:nvSpPr>
        <p:spPr>
          <a:xfrm>
            <a:off x="8497999" y="4688758"/>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55"/>
        <p:cNvGrpSpPr/>
        <p:nvPr/>
      </p:nvGrpSpPr>
      <p:grpSpPr>
        <a:xfrm>
          <a:off x="0" y="0"/>
          <a:ext cx="0" cy="0"/>
          <a:chOff x="0" y="0"/>
          <a:chExt cx="0" cy="0"/>
        </a:xfrm>
      </p:grpSpPr>
      <p:cxnSp>
        <p:nvCxnSpPr>
          <p:cNvPr id="56" name="Shape 56"/>
          <p:cNvCxnSpPr/>
          <p:nvPr/>
        </p:nvCxnSpPr>
        <p:spPr>
          <a:xfrm>
            <a:off x="425200" y="4740000"/>
            <a:ext cx="8296799" cy="0"/>
          </a:xfrm>
          <a:prstGeom prst="straightConnector1">
            <a:avLst/>
          </a:prstGeom>
          <a:noFill/>
          <a:ln w="19050" cap="flat" cmpd="sng">
            <a:solidFill>
              <a:schemeClr val="dk2"/>
            </a:solidFill>
            <a:prstDash val="solid"/>
            <a:round/>
            <a:headEnd type="none" w="med" len="med"/>
            <a:tailEnd type="none" w="med" len="med"/>
          </a:ln>
        </p:spPr>
      </p:cxnSp>
      <p:cxnSp>
        <p:nvCxnSpPr>
          <p:cNvPr id="57" name="Shape 57"/>
          <p:cNvCxnSpPr/>
          <p:nvPr/>
        </p:nvCxnSpPr>
        <p:spPr>
          <a:xfrm>
            <a:off x="425198" y="415650"/>
            <a:ext cx="183299" cy="0"/>
          </a:xfrm>
          <a:prstGeom prst="straightConnector1">
            <a:avLst/>
          </a:prstGeom>
          <a:noFill/>
          <a:ln w="19050" cap="flat" cmpd="sng">
            <a:solidFill>
              <a:schemeClr val="dk2"/>
            </a:solidFill>
            <a:prstDash val="solid"/>
            <a:round/>
            <a:headEnd type="none" w="med" len="med"/>
            <a:tailEnd type="none" w="med" len="med"/>
          </a:ln>
        </p:spPr>
      </p:cxnSp>
      <p:sp>
        <p:nvSpPr>
          <p:cNvPr id="58" name="Shape 58"/>
          <p:cNvSpPr txBox="1">
            <a:spLocks noGrp="1"/>
          </p:cNvSpPr>
          <p:nvPr>
            <p:ph type="body" idx="1"/>
          </p:nvPr>
        </p:nvSpPr>
        <p:spPr>
          <a:xfrm>
            <a:off x="328017" y="4226025"/>
            <a:ext cx="8388600" cy="3936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59" name="Shape 59"/>
          <p:cNvSpPr txBox="1">
            <a:spLocks noGrp="1"/>
          </p:cNvSpPr>
          <p:nvPr>
            <p:ph type="sldNum" idx="12"/>
          </p:nvPr>
        </p:nvSpPr>
        <p:spPr>
          <a:xfrm>
            <a:off x="8497999" y="4688758"/>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2400250" y="575950"/>
            <a:ext cx="6321599" cy="635399"/>
          </a:xfrm>
          <a:prstGeom prst="rect">
            <a:avLst/>
          </a:prstGeom>
          <a:noFill/>
          <a:ln>
            <a:noFill/>
          </a:ln>
        </p:spPr>
        <p:txBody>
          <a:bodyPr lIns="91425" tIns="91425" rIns="91425" bIns="91425" anchor="t" anchorCtr="0"/>
          <a:lstStyle>
            <a:lvl1pPr lvl="0">
              <a:spcBef>
                <a:spcPts val="0"/>
              </a:spcBef>
              <a:buClr>
                <a:schemeClr val="dk2"/>
              </a:buClr>
              <a:buSzPct val="100000"/>
              <a:buFont typeface="Raleway"/>
              <a:buNone/>
              <a:defRPr sz="3000" b="1">
                <a:solidFill>
                  <a:schemeClr val="dk2"/>
                </a:solidFill>
                <a:latin typeface="Raleway"/>
                <a:ea typeface="Raleway"/>
                <a:cs typeface="Raleway"/>
                <a:sym typeface="Raleway"/>
              </a:defRPr>
            </a:lvl1pPr>
            <a:lvl2pPr lvl="1">
              <a:spcBef>
                <a:spcPts val="0"/>
              </a:spcBef>
              <a:buClr>
                <a:schemeClr val="dk2"/>
              </a:buClr>
              <a:buSzPct val="100000"/>
              <a:buFont typeface="Raleway"/>
              <a:buNone/>
              <a:defRPr sz="3000" b="1">
                <a:solidFill>
                  <a:schemeClr val="dk2"/>
                </a:solidFill>
                <a:latin typeface="Raleway"/>
                <a:ea typeface="Raleway"/>
                <a:cs typeface="Raleway"/>
                <a:sym typeface="Raleway"/>
              </a:defRPr>
            </a:lvl2pPr>
            <a:lvl3pPr lvl="2">
              <a:spcBef>
                <a:spcPts val="0"/>
              </a:spcBef>
              <a:buClr>
                <a:schemeClr val="dk2"/>
              </a:buClr>
              <a:buSzPct val="100000"/>
              <a:buFont typeface="Raleway"/>
              <a:buNone/>
              <a:defRPr sz="3000" b="1">
                <a:solidFill>
                  <a:schemeClr val="dk2"/>
                </a:solidFill>
                <a:latin typeface="Raleway"/>
                <a:ea typeface="Raleway"/>
                <a:cs typeface="Raleway"/>
                <a:sym typeface="Raleway"/>
              </a:defRPr>
            </a:lvl3pPr>
            <a:lvl4pPr lvl="3">
              <a:spcBef>
                <a:spcPts val="0"/>
              </a:spcBef>
              <a:buClr>
                <a:schemeClr val="dk2"/>
              </a:buClr>
              <a:buSzPct val="100000"/>
              <a:buFont typeface="Raleway"/>
              <a:buNone/>
              <a:defRPr sz="3000" b="1">
                <a:solidFill>
                  <a:schemeClr val="dk2"/>
                </a:solidFill>
                <a:latin typeface="Raleway"/>
                <a:ea typeface="Raleway"/>
                <a:cs typeface="Raleway"/>
                <a:sym typeface="Raleway"/>
              </a:defRPr>
            </a:lvl4pPr>
            <a:lvl5pPr lvl="4">
              <a:spcBef>
                <a:spcPts val="0"/>
              </a:spcBef>
              <a:buClr>
                <a:schemeClr val="dk2"/>
              </a:buClr>
              <a:buSzPct val="100000"/>
              <a:buFont typeface="Raleway"/>
              <a:buNone/>
              <a:defRPr sz="3000" b="1">
                <a:solidFill>
                  <a:schemeClr val="dk2"/>
                </a:solidFill>
                <a:latin typeface="Raleway"/>
                <a:ea typeface="Raleway"/>
                <a:cs typeface="Raleway"/>
                <a:sym typeface="Raleway"/>
              </a:defRPr>
            </a:lvl5pPr>
            <a:lvl6pPr lvl="5">
              <a:spcBef>
                <a:spcPts val="0"/>
              </a:spcBef>
              <a:buClr>
                <a:schemeClr val="dk2"/>
              </a:buClr>
              <a:buSzPct val="100000"/>
              <a:buFont typeface="Raleway"/>
              <a:buNone/>
              <a:defRPr sz="3000" b="1">
                <a:solidFill>
                  <a:schemeClr val="dk2"/>
                </a:solidFill>
                <a:latin typeface="Raleway"/>
                <a:ea typeface="Raleway"/>
                <a:cs typeface="Raleway"/>
                <a:sym typeface="Raleway"/>
              </a:defRPr>
            </a:lvl6pPr>
            <a:lvl7pPr lvl="6">
              <a:spcBef>
                <a:spcPts val="0"/>
              </a:spcBef>
              <a:buClr>
                <a:schemeClr val="dk2"/>
              </a:buClr>
              <a:buSzPct val="100000"/>
              <a:buFont typeface="Raleway"/>
              <a:buNone/>
              <a:defRPr sz="3000" b="1">
                <a:solidFill>
                  <a:schemeClr val="dk2"/>
                </a:solidFill>
                <a:latin typeface="Raleway"/>
                <a:ea typeface="Raleway"/>
                <a:cs typeface="Raleway"/>
                <a:sym typeface="Raleway"/>
              </a:defRPr>
            </a:lvl7pPr>
            <a:lvl8pPr lvl="7">
              <a:spcBef>
                <a:spcPts val="0"/>
              </a:spcBef>
              <a:buClr>
                <a:schemeClr val="dk2"/>
              </a:buClr>
              <a:buSzPct val="100000"/>
              <a:buFont typeface="Raleway"/>
              <a:buNone/>
              <a:defRPr sz="3000" b="1">
                <a:solidFill>
                  <a:schemeClr val="dk2"/>
                </a:solidFill>
                <a:latin typeface="Raleway"/>
                <a:ea typeface="Raleway"/>
                <a:cs typeface="Raleway"/>
                <a:sym typeface="Raleway"/>
              </a:defRPr>
            </a:lvl8pPr>
            <a:lvl9pPr lvl="8">
              <a:spcBef>
                <a:spcPts val="0"/>
              </a:spcBef>
              <a:buClr>
                <a:schemeClr val="dk2"/>
              </a:buClr>
              <a:buSzPct val="100000"/>
              <a:buFont typeface="Raleway"/>
              <a:buNone/>
              <a:defRPr sz="3000" b="1">
                <a:solidFill>
                  <a:schemeClr val="dk2"/>
                </a:solidFill>
                <a:latin typeface="Raleway"/>
                <a:ea typeface="Raleway"/>
                <a:cs typeface="Raleway"/>
                <a:sym typeface="Raleway"/>
              </a:defRPr>
            </a:lvl9pPr>
          </a:lstStyle>
          <a:p>
            <a:endParaRPr/>
          </a:p>
        </p:txBody>
      </p:sp>
      <p:sp>
        <p:nvSpPr>
          <p:cNvPr id="7" name="Shape 7"/>
          <p:cNvSpPr txBox="1">
            <a:spLocks noGrp="1"/>
          </p:cNvSpPr>
          <p:nvPr>
            <p:ph type="body" idx="1"/>
          </p:nvPr>
        </p:nvSpPr>
        <p:spPr>
          <a:xfrm>
            <a:off x="2410112" y="1595775"/>
            <a:ext cx="6321599" cy="3002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buFont typeface="Lato"/>
              <a:defRPr sz="1800">
                <a:solidFill>
                  <a:schemeClr val="dk2"/>
                </a:solidFill>
                <a:latin typeface="Lato"/>
                <a:ea typeface="Lato"/>
                <a:cs typeface="Lato"/>
                <a:sym typeface="Lato"/>
              </a:defRPr>
            </a:lvl1pPr>
            <a:lvl2pPr lvl="1">
              <a:lnSpc>
                <a:spcPct val="115000"/>
              </a:lnSpc>
              <a:spcBef>
                <a:spcPts val="0"/>
              </a:spcBef>
              <a:spcAft>
                <a:spcPts val="1600"/>
              </a:spcAft>
              <a:buClr>
                <a:schemeClr val="dk2"/>
              </a:buClr>
              <a:buFont typeface="Lato"/>
              <a:defRPr>
                <a:solidFill>
                  <a:schemeClr val="dk2"/>
                </a:solidFill>
                <a:latin typeface="Lato"/>
                <a:ea typeface="Lato"/>
                <a:cs typeface="Lato"/>
                <a:sym typeface="Lato"/>
              </a:defRPr>
            </a:lvl2pPr>
            <a:lvl3pPr lvl="2">
              <a:lnSpc>
                <a:spcPct val="115000"/>
              </a:lnSpc>
              <a:spcBef>
                <a:spcPts val="0"/>
              </a:spcBef>
              <a:spcAft>
                <a:spcPts val="1600"/>
              </a:spcAft>
              <a:buClr>
                <a:schemeClr val="dk2"/>
              </a:buClr>
              <a:buFont typeface="Lato"/>
              <a:defRPr>
                <a:solidFill>
                  <a:schemeClr val="dk2"/>
                </a:solidFill>
                <a:latin typeface="Lato"/>
                <a:ea typeface="Lato"/>
                <a:cs typeface="Lato"/>
                <a:sym typeface="Lato"/>
              </a:defRPr>
            </a:lvl3pPr>
            <a:lvl4pPr lvl="3">
              <a:lnSpc>
                <a:spcPct val="115000"/>
              </a:lnSpc>
              <a:spcBef>
                <a:spcPts val="0"/>
              </a:spcBef>
              <a:spcAft>
                <a:spcPts val="1600"/>
              </a:spcAft>
              <a:buClr>
                <a:schemeClr val="dk2"/>
              </a:buClr>
              <a:buFont typeface="Lato"/>
              <a:defRPr>
                <a:solidFill>
                  <a:schemeClr val="dk2"/>
                </a:solidFill>
                <a:latin typeface="Lato"/>
                <a:ea typeface="Lato"/>
                <a:cs typeface="Lato"/>
                <a:sym typeface="Lato"/>
              </a:defRPr>
            </a:lvl4pPr>
            <a:lvl5pPr lvl="4">
              <a:lnSpc>
                <a:spcPct val="115000"/>
              </a:lnSpc>
              <a:spcBef>
                <a:spcPts val="0"/>
              </a:spcBef>
              <a:spcAft>
                <a:spcPts val="1600"/>
              </a:spcAft>
              <a:buClr>
                <a:schemeClr val="dk2"/>
              </a:buClr>
              <a:buFont typeface="Lato"/>
              <a:defRPr>
                <a:solidFill>
                  <a:schemeClr val="dk2"/>
                </a:solidFill>
                <a:latin typeface="Lato"/>
                <a:ea typeface="Lato"/>
                <a:cs typeface="Lato"/>
                <a:sym typeface="Lato"/>
              </a:defRPr>
            </a:lvl5pPr>
            <a:lvl6pPr lvl="5">
              <a:lnSpc>
                <a:spcPct val="115000"/>
              </a:lnSpc>
              <a:spcBef>
                <a:spcPts val="0"/>
              </a:spcBef>
              <a:spcAft>
                <a:spcPts val="1600"/>
              </a:spcAft>
              <a:buClr>
                <a:schemeClr val="dk2"/>
              </a:buClr>
              <a:buFont typeface="Lato"/>
              <a:defRPr>
                <a:solidFill>
                  <a:schemeClr val="dk2"/>
                </a:solidFill>
                <a:latin typeface="Lato"/>
                <a:ea typeface="Lato"/>
                <a:cs typeface="Lato"/>
                <a:sym typeface="Lato"/>
              </a:defRPr>
            </a:lvl6pPr>
            <a:lvl7pPr lvl="6">
              <a:lnSpc>
                <a:spcPct val="115000"/>
              </a:lnSpc>
              <a:spcBef>
                <a:spcPts val="0"/>
              </a:spcBef>
              <a:spcAft>
                <a:spcPts val="1600"/>
              </a:spcAft>
              <a:buClr>
                <a:schemeClr val="dk2"/>
              </a:buClr>
              <a:buFont typeface="Lato"/>
              <a:defRPr>
                <a:solidFill>
                  <a:schemeClr val="dk2"/>
                </a:solidFill>
                <a:latin typeface="Lato"/>
                <a:ea typeface="Lato"/>
                <a:cs typeface="Lato"/>
                <a:sym typeface="Lato"/>
              </a:defRPr>
            </a:lvl7pPr>
            <a:lvl8pPr lvl="7">
              <a:lnSpc>
                <a:spcPct val="115000"/>
              </a:lnSpc>
              <a:spcBef>
                <a:spcPts val="0"/>
              </a:spcBef>
              <a:spcAft>
                <a:spcPts val="1600"/>
              </a:spcAft>
              <a:buClr>
                <a:schemeClr val="dk2"/>
              </a:buClr>
              <a:buFont typeface="Lato"/>
              <a:defRPr>
                <a:solidFill>
                  <a:schemeClr val="dk2"/>
                </a:solidFill>
                <a:latin typeface="Lato"/>
                <a:ea typeface="Lato"/>
                <a:cs typeface="Lato"/>
                <a:sym typeface="Lato"/>
              </a:defRPr>
            </a:lvl8pPr>
            <a:lvl9pPr lvl="8">
              <a:lnSpc>
                <a:spcPct val="115000"/>
              </a:lnSpc>
              <a:spcBef>
                <a:spcPts val="0"/>
              </a:spcBef>
              <a:spcAft>
                <a:spcPts val="1600"/>
              </a:spcAft>
              <a:buClr>
                <a:schemeClr val="dk2"/>
              </a:buClr>
              <a:buFont typeface="Lato"/>
              <a:defRPr>
                <a:solidFill>
                  <a:schemeClr val="dk2"/>
                </a:solidFill>
                <a:latin typeface="Lato"/>
                <a:ea typeface="Lato"/>
                <a:cs typeface="Lato"/>
                <a:sym typeface="Lato"/>
              </a:defRPr>
            </a:lvl9pPr>
          </a:lstStyle>
          <a:p>
            <a:endParaRPr/>
          </a:p>
        </p:txBody>
      </p:sp>
      <p:sp>
        <p:nvSpPr>
          <p:cNvPr id="8" name="Shape 8"/>
          <p:cNvSpPr txBox="1">
            <a:spLocks noGrp="1"/>
          </p:cNvSpPr>
          <p:nvPr>
            <p:ph type="sldNum" idx="12"/>
          </p:nvPr>
        </p:nvSpPr>
        <p:spPr>
          <a:xfrm>
            <a:off x="8497999" y="4688758"/>
            <a:ext cx="548699"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latin typeface="Lato"/>
                <a:ea typeface="Lato"/>
                <a:cs typeface="Lato"/>
                <a:sym typeface="Lato"/>
              </a:rPr>
              <a:t>‹#›</a:t>
            </a:fld>
            <a:endParaRPr lang="en" sz="1000">
              <a:solidFill>
                <a:schemeClr val="dk2"/>
              </a:solidFill>
              <a:latin typeface="Lato"/>
              <a:ea typeface="Lato"/>
              <a:cs typeface="Lato"/>
              <a:sym typeface="Lat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hyperlink" Target="https://www.linkedin.com/in/melissahughesphd?trk=pulse-det-athr_prof-art_hdr"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youtube.com/v/hdcTmpvDO0I"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23.jpg"/><Relationship Id="rId4" Type="http://schemas.openxmlformats.org/officeDocument/2006/relationships/hyperlink" Target="http://youtube.com/v/BEwg8TeipfQ"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youtube.com/v/hdcTmpvDO0I"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hyperlink" Target="http://www.drgrantwilliams.com/"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http://youtube.com/v/hdcTmpvDO0I"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46.xml.rels><?xml version="1.0" encoding="UTF-8" standalone="yes"?>
<Relationships xmlns="http://schemas.openxmlformats.org/package/2006/relationships"><Relationship Id="rId3" Type="http://schemas.openxmlformats.org/officeDocument/2006/relationships/hyperlink" Target="http://youtube.com/v/41gtxgDfY4s" TargetMode="External"/><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hyperlink" Target="http://youtube.com/v/9LMqq5PLEFM" TargetMode="External"/><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31.jpg"/></Relationships>
</file>

<file path=ppt/slides/_rels/slide55.xml.rels><?xml version="1.0" encoding="UTF-8" standalone="yes"?>
<Relationships xmlns="http://schemas.openxmlformats.org/package/2006/relationships"><Relationship Id="rId3" Type="http://schemas.openxmlformats.org/officeDocument/2006/relationships/hyperlink" Target="http://youtube.com/v/hdcTmpvDO0I" TargetMode="External"/><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56.xml.rels><?xml version="1.0" encoding="UTF-8" standalone="yes"?>
<Relationships xmlns="http://schemas.openxmlformats.org/package/2006/relationships"><Relationship Id="rId3" Type="http://schemas.openxmlformats.org/officeDocument/2006/relationships/hyperlink" Target="http://youtube.com/v/ZH6QI8OjkZA" TargetMode="External"/><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32.jp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hyperlink" Target="http://youtube.com/v/iX41AvaJZsA" TargetMode="External"/><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59.xml.rels><?xml version="1.0" encoding="UTF-8" standalone="yes"?>
<Relationships xmlns="http://schemas.openxmlformats.org/package/2006/relationships"><Relationship Id="rId3" Type="http://schemas.openxmlformats.org/officeDocument/2006/relationships/hyperlink" Target="http://www.tandfonline.com/toc/ncny20/current" TargetMode="External"/><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hyperlink" Target="https://www.ucdmc.ucdavis.edu/mindinstitute/research/adhdprogram/" TargetMode="External"/><Relationship Id="rId4" Type="http://schemas.openxmlformats.org/officeDocument/2006/relationships/hyperlink" Target="https://www.ucdmc.ucdavis.edu/mindinstitute/ourteam/faculty/schweitzer.html"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hyperlink" Target="http://youtube.com/v/z5k61maf0jg"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youtube.com/v/j_wLIxOVgAE"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hyperlink" Target="http://www.massgeneral.org/" TargetMode="External"/><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hms.harvard.edu/hms/home.asp" TargetMode="External"/><Relationship Id="rId5" Type="http://schemas.openxmlformats.org/officeDocument/2006/relationships/hyperlink" Target="http://www2.massgeneral.org/allpsych/psychneuro/psychneuroimaging.asp" TargetMode="External"/><Relationship Id="rId4" Type="http://schemas.openxmlformats.org/officeDocument/2006/relationships/hyperlink" Target="http://connects.catalyst.harvard.edu/profiles/profile/person/12961"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Shape 72"/>
          <p:cNvSpPr txBox="1">
            <a:spLocks noGrp="1"/>
          </p:cNvSpPr>
          <p:nvPr>
            <p:ph type="ctrTitle"/>
          </p:nvPr>
        </p:nvSpPr>
        <p:spPr>
          <a:xfrm>
            <a:off x="2371725" y="630225"/>
            <a:ext cx="6331500" cy="1541999"/>
          </a:xfrm>
          <a:prstGeom prst="rect">
            <a:avLst/>
          </a:prstGeom>
        </p:spPr>
        <p:txBody>
          <a:bodyPr lIns="91425" tIns="91425" rIns="91425" bIns="91425" anchor="t" anchorCtr="0">
            <a:noAutofit/>
          </a:bodyPr>
          <a:lstStyle/>
          <a:p>
            <a:pPr lvl="0">
              <a:spcBef>
                <a:spcPts val="0"/>
              </a:spcBef>
              <a:buNone/>
            </a:pPr>
            <a:r>
              <a:rPr lang="en"/>
              <a:t>The Brain, Movement and Learning</a:t>
            </a:r>
          </a:p>
        </p:txBody>
      </p:sp>
      <p:sp>
        <p:nvSpPr>
          <p:cNvPr id="73" name="Shape 73"/>
          <p:cNvSpPr txBox="1">
            <a:spLocks noGrp="1"/>
          </p:cNvSpPr>
          <p:nvPr>
            <p:ph type="subTitle" idx="1"/>
          </p:nvPr>
        </p:nvSpPr>
        <p:spPr>
          <a:xfrm>
            <a:off x="2390266" y="3238450"/>
            <a:ext cx="6331500" cy="1241699"/>
          </a:xfrm>
          <a:prstGeom prst="rect">
            <a:avLst/>
          </a:prstGeom>
        </p:spPr>
        <p:txBody>
          <a:bodyPr lIns="91425" tIns="91425" rIns="91425" bIns="91425" anchor="b" anchorCtr="0">
            <a:noAutofit/>
          </a:bodyPr>
          <a:lstStyle/>
          <a:p>
            <a:pPr lvl="0">
              <a:spcBef>
                <a:spcPts val="0"/>
              </a:spcBef>
              <a:buNone/>
            </a:pPr>
            <a:r>
              <a:rPr lang="en"/>
              <a:t>by Ben Dowling &amp; Chantal Harris</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p:nvPr/>
        </p:nvSpPr>
        <p:spPr>
          <a:xfrm>
            <a:off x="600875" y="1623100"/>
            <a:ext cx="8498100" cy="757800"/>
          </a:xfrm>
          <a:prstGeom prst="rect">
            <a:avLst/>
          </a:prstGeom>
          <a:noFill/>
          <a:ln>
            <a:noFill/>
          </a:ln>
        </p:spPr>
        <p:txBody>
          <a:bodyPr lIns="91425" tIns="91425" rIns="91425" bIns="91425" anchor="t" anchorCtr="0">
            <a:noAutofit/>
          </a:bodyPr>
          <a:lstStyle/>
          <a:p>
            <a:pPr lvl="0" rtl="0">
              <a:lnSpc>
                <a:spcPct val="115000"/>
              </a:lnSpc>
              <a:spcBef>
                <a:spcPts val="0"/>
              </a:spcBef>
              <a:buNone/>
            </a:pPr>
            <a:r>
              <a:rPr lang="en" sz="2000" b="1">
                <a:solidFill>
                  <a:srgbClr val="F3F3F3"/>
                </a:solidFill>
                <a:latin typeface="Raleway"/>
                <a:ea typeface="Raleway"/>
                <a:cs typeface="Raleway"/>
                <a:sym typeface="Raleway"/>
              </a:rPr>
              <a:t>   </a:t>
            </a:r>
          </a:p>
          <a:p>
            <a:pPr lvl="0" rtl="0">
              <a:spcBef>
                <a:spcPts val="0"/>
              </a:spcBef>
              <a:buNone/>
            </a:pPr>
            <a:endParaRPr/>
          </a:p>
        </p:txBody>
      </p:sp>
      <p:sp>
        <p:nvSpPr>
          <p:cNvPr id="131" name="Shape 131"/>
          <p:cNvSpPr txBox="1"/>
          <p:nvPr/>
        </p:nvSpPr>
        <p:spPr>
          <a:xfrm>
            <a:off x="1214550" y="730250"/>
            <a:ext cx="6714900" cy="2713800"/>
          </a:xfrm>
          <a:prstGeom prst="rect">
            <a:avLst/>
          </a:prstGeom>
          <a:noFill/>
          <a:ln>
            <a:noFill/>
          </a:ln>
        </p:spPr>
        <p:txBody>
          <a:bodyPr lIns="91425" tIns="91425" rIns="91425" bIns="91425" anchor="t" anchorCtr="0">
            <a:noAutofit/>
          </a:bodyPr>
          <a:lstStyle/>
          <a:p>
            <a:pPr lvl="0" rtl="0">
              <a:lnSpc>
                <a:spcPct val="115000"/>
              </a:lnSpc>
              <a:spcBef>
                <a:spcPts val="0"/>
              </a:spcBef>
              <a:buNone/>
            </a:pPr>
            <a:r>
              <a:rPr lang="en" sz="7000" b="1">
                <a:solidFill>
                  <a:srgbClr val="F3F3F3"/>
                </a:solidFill>
                <a:latin typeface="Raleway"/>
                <a:ea typeface="Raleway"/>
                <a:cs typeface="Raleway"/>
                <a:sym typeface="Raleway"/>
              </a:rPr>
              <a:t>Frills </a:t>
            </a:r>
          </a:p>
          <a:p>
            <a:pPr lvl="0" rtl="0">
              <a:lnSpc>
                <a:spcPct val="115000"/>
              </a:lnSpc>
              <a:spcBef>
                <a:spcPts val="0"/>
              </a:spcBef>
              <a:buNone/>
            </a:pPr>
            <a:r>
              <a:rPr lang="en" sz="7000" b="1">
                <a:solidFill>
                  <a:srgbClr val="F3F3F3"/>
                </a:solidFill>
                <a:latin typeface="Raleway"/>
                <a:ea typeface="Raleway"/>
                <a:cs typeface="Raleway"/>
                <a:sym typeface="Raleway"/>
              </a:rPr>
              <a:t>or fundamentals?</a:t>
            </a:r>
          </a:p>
          <a:p>
            <a:pPr lvl="0" rtl="0">
              <a:lnSpc>
                <a:spcPct val="115000"/>
              </a:lnSpc>
              <a:spcBef>
                <a:spcPts val="0"/>
              </a:spcBef>
              <a:buNone/>
            </a:pPr>
            <a:r>
              <a:rPr lang="en" sz="2000" b="1">
                <a:solidFill>
                  <a:srgbClr val="F3F3F3"/>
                </a:solidFill>
                <a:latin typeface="Raleway"/>
                <a:ea typeface="Raleway"/>
                <a:cs typeface="Raleway"/>
                <a:sym typeface="Raleway"/>
              </a:rPr>
              <a:t>	</a:t>
            </a:r>
          </a:p>
          <a:p>
            <a:pPr lvl="0" indent="-298450" rtl="0">
              <a:lnSpc>
                <a:spcPct val="115000"/>
              </a:lnSpc>
              <a:spcBef>
                <a:spcPts val="0"/>
              </a:spcBef>
              <a:buClr>
                <a:schemeClr val="dk2"/>
              </a:buClr>
              <a:buFont typeface="Arial"/>
              <a:buNone/>
            </a:pPr>
            <a:endParaRPr sz="2000" b="1">
              <a:solidFill>
                <a:srgbClr val="F3F3F3"/>
              </a:solidFill>
              <a:latin typeface="Raleway"/>
              <a:ea typeface="Raleway"/>
              <a:cs typeface="Raleway"/>
              <a:sym typeface="Raleway"/>
            </a:endParaRPr>
          </a:p>
          <a:p>
            <a:pPr lvl="0" indent="-298450" rtl="0">
              <a:lnSpc>
                <a:spcPct val="115000"/>
              </a:lnSpc>
              <a:spcBef>
                <a:spcPts val="0"/>
              </a:spcBef>
              <a:buClr>
                <a:schemeClr val="dk2"/>
              </a:buClr>
              <a:buFont typeface="Arial"/>
              <a:buNone/>
            </a:pPr>
            <a:endParaRPr sz="2000" b="1">
              <a:solidFill>
                <a:srgbClr val="F3F3F3"/>
              </a:solidFill>
              <a:latin typeface="Raleway"/>
              <a:ea typeface="Raleway"/>
              <a:cs typeface="Raleway"/>
              <a:sym typeface="Raleway"/>
            </a:endParaRPr>
          </a:p>
          <a:p>
            <a:pPr lvl="0" indent="-298450" rtl="0">
              <a:lnSpc>
                <a:spcPct val="115000"/>
              </a:lnSpc>
              <a:spcBef>
                <a:spcPts val="0"/>
              </a:spcBef>
              <a:buClr>
                <a:schemeClr val="dk2"/>
              </a:buClr>
              <a:buFont typeface="Arial"/>
              <a:buNone/>
            </a:pPr>
            <a:endParaRPr sz="2000" b="1">
              <a:solidFill>
                <a:srgbClr val="F3F3F3"/>
              </a:solidFill>
              <a:latin typeface="Raleway"/>
              <a:ea typeface="Raleway"/>
              <a:cs typeface="Raleway"/>
              <a:sym typeface="Raleway"/>
            </a:endParaRPr>
          </a:p>
          <a:p>
            <a:pPr lvl="0" rtl="0">
              <a:lnSpc>
                <a:spcPct val="115000"/>
              </a:lnSpc>
              <a:spcBef>
                <a:spcPts val="0"/>
              </a:spcBef>
              <a:buNone/>
            </a:pPr>
            <a:r>
              <a:rPr lang="en" sz="2000" b="1">
                <a:solidFill>
                  <a:srgbClr val="F3F3F3"/>
                </a:solidFill>
                <a:latin typeface="Raleway"/>
                <a:ea typeface="Raleway"/>
                <a:cs typeface="Raleway"/>
                <a:sym typeface="Raleway"/>
              </a:rPr>
              <a:t>  </a:t>
            </a:r>
          </a:p>
          <a:p>
            <a:pPr lvl="0" rtl="0">
              <a:spcBef>
                <a:spcPts val="0"/>
              </a:spcBef>
              <a:buNone/>
            </a:pPr>
            <a:endParaRP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p:nvPr/>
        </p:nvSpPr>
        <p:spPr>
          <a:xfrm>
            <a:off x="600875" y="1623100"/>
            <a:ext cx="8498100" cy="757800"/>
          </a:xfrm>
          <a:prstGeom prst="rect">
            <a:avLst/>
          </a:prstGeom>
          <a:noFill/>
          <a:ln>
            <a:noFill/>
          </a:ln>
        </p:spPr>
        <p:txBody>
          <a:bodyPr lIns="91425" tIns="91425" rIns="91425" bIns="91425" anchor="t" anchorCtr="0">
            <a:noAutofit/>
          </a:bodyPr>
          <a:lstStyle/>
          <a:p>
            <a:pPr lvl="0" rtl="0">
              <a:lnSpc>
                <a:spcPct val="115000"/>
              </a:lnSpc>
              <a:spcBef>
                <a:spcPts val="0"/>
              </a:spcBef>
              <a:buNone/>
            </a:pPr>
            <a:r>
              <a:rPr lang="en" sz="2000" b="1">
                <a:solidFill>
                  <a:srgbClr val="F3F3F3"/>
                </a:solidFill>
                <a:latin typeface="Raleway"/>
                <a:ea typeface="Raleway"/>
                <a:cs typeface="Raleway"/>
                <a:sym typeface="Raleway"/>
              </a:rPr>
              <a:t>   </a:t>
            </a:r>
          </a:p>
          <a:p>
            <a:pPr lvl="0" rtl="0">
              <a:spcBef>
                <a:spcPts val="0"/>
              </a:spcBef>
              <a:buNone/>
            </a:pPr>
            <a:endParaRPr/>
          </a:p>
        </p:txBody>
      </p:sp>
      <p:sp>
        <p:nvSpPr>
          <p:cNvPr id="137" name="Shape 137"/>
          <p:cNvSpPr txBox="1"/>
          <p:nvPr/>
        </p:nvSpPr>
        <p:spPr>
          <a:xfrm>
            <a:off x="1214550" y="865300"/>
            <a:ext cx="6714900" cy="757800"/>
          </a:xfrm>
          <a:prstGeom prst="rect">
            <a:avLst/>
          </a:prstGeom>
          <a:noFill/>
          <a:ln>
            <a:noFill/>
          </a:ln>
        </p:spPr>
        <p:txBody>
          <a:bodyPr lIns="91425" tIns="91425" rIns="91425" bIns="91425" anchor="t" anchorCtr="0">
            <a:noAutofit/>
          </a:bodyPr>
          <a:lstStyle/>
          <a:p>
            <a:pPr lvl="0" rtl="0">
              <a:lnSpc>
                <a:spcPct val="115000"/>
              </a:lnSpc>
              <a:spcBef>
                <a:spcPts val="0"/>
              </a:spcBef>
              <a:buNone/>
            </a:pPr>
            <a:r>
              <a:rPr lang="en" sz="2000" b="1">
                <a:solidFill>
                  <a:srgbClr val="F3F3F3"/>
                </a:solidFill>
                <a:latin typeface="Raleway"/>
                <a:ea typeface="Raleway"/>
                <a:cs typeface="Raleway"/>
                <a:sym typeface="Raleway"/>
              </a:rPr>
              <a:t>Jensen’s Chapter details a wealth of evidence that movement can be an effective  cognitive strategy to:</a:t>
            </a:r>
          </a:p>
          <a:p>
            <a:pPr lvl="0" rtl="0">
              <a:lnSpc>
                <a:spcPct val="115000"/>
              </a:lnSpc>
              <a:spcBef>
                <a:spcPts val="0"/>
              </a:spcBef>
              <a:buNone/>
            </a:pPr>
            <a:r>
              <a:rPr lang="en" sz="2000" b="1">
                <a:solidFill>
                  <a:srgbClr val="F3F3F3"/>
                </a:solidFill>
                <a:latin typeface="Raleway"/>
                <a:ea typeface="Raleway"/>
                <a:cs typeface="Raleway"/>
                <a:sym typeface="Raleway"/>
              </a:rPr>
              <a:t>	</a:t>
            </a:r>
          </a:p>
          <a:p>
            <a:pPr marL="457200" lvl="0" indent="-355600" rtl="0">
              <a:lnSpc>
                <a:spcPct val="115000"/>
              </a:lnSpc>
              <a:spcBef>
                <a:spcPts val="0"/>
              </a:spcBef>
              <a:buClr>
                <a:srgbClr val="F3F3F3"/>
              </a:buClr>
              <a:buSzPct val="100000"/>
              <a:buFont typeface="Raleway"/>
              <a:buAutoNum type="arabicPeriod"/>
            </a:pPr>
            <a:r>
              <a:rPr lang="en" sz="2000" b="1">
                <a:solidFill>
                  <a:srgbClr val="F3F3F3"/>
                </a:solidFill>
                <a:latin typeface="Raleway"/>
                <a:ea typeface="Raleway"/>
                <a:cs typeface="Raleway"/>
                <a:sym typeface="Raleway"/>
              </a:rPr>
              <a:t>strengthen learning</a:t>
            </a:r>
          </a:p>
          <a:p>
            <a:pPr lvl="0" rtl="0">
              <a:lnSpc>
                <a:spcPct val="115000"/>
              </a:lnSpc>
              <a:spcBef>
                <a:spcPts val="0"/>
              </a:spcBef>
              <a:buNone/>
            </a:pPr>
            <a:endParaRPr sz="2000" b="1">
              <a:solidFill>
                <a:srgbClr val="F3F3F3"/>
              </a:solidFill>
              <a:latin typeface="Raleway"/>
              <a:ea typeface="Raleway"/>
              <a:cs typeface="Raleway"/>
              <a:sym typeface="Raleway"/>
            </a:endParaRPr>
          </a:p>
          <a:p>
            <a:pPr marL="457200" lvl="0" indent="-355600" rtl="0">
              <a:lnSpc>
                <a:spcPct val="115000"/>
              </a:lnSpc>
              <a:spcBef>
                <a:spcPts val="0"/>
              </a:spcBef>
              <a:buClr>
                <a:srgbClr val="F3F3F3"/>
              </a:buClr>
              <a:buSzPct val="100000"/>
              <a:buFont typeface="Raleway"/>
              <a:buAutoNum type="arabicPeriod"/>
            </a:pPr>
            <a:r>
              <a:rPr lang="en" sz="2000" b="1">
                <a:solidFill>
                  <a:srgbClr val="F3F3F3"/>
                </a:solidFill>
                <a:latin typeface="Raleway"/>
                <a:ea typeface="Raleway"/>
                <a:cs typeface="Raleway"/>
                <a:sym typeface="Raleway"/>
              </a:rPr>
              <a:t>improve memory and retrieval</a:t>
            </a:r>
          </a:p>
          <a:p>
            <a:pPr lvl="0" rtl="0">
              <a:lnSpc>
                <a:spcPct val="115000"/>
              </a:lnSpc>
              <a:spcBef>
                <a:spcPts val="0"/>
              </a:spcBef>
              <a:buNone/>
            </a:pPr>
            <a:endParaRPr sz="2000" b="1">
              <a:solidFill>
                <a:srgbClr val="F3F3F3"/>
              </a:solidFill>
              <a:latin typeface="Raleway"/>
              <a:ea typeface="Raleway"/>
              <a:cs typeface="Raleway"/>
              <a:sym typeface="Raleway"/>
            </a:endParaRPr>
          </a:p>
          <a:p>
            <a:pPr marL="457200" lvl="0" indent="-355600" rtl="0">
              <a:lnSpc>
                <a:spcPct val="115000"/>
              </a:lnSpc>
              <a:spcBef>
                <a:spcPts val="0"/>
              </a:spcBef>
              <a:buClr>
                <a:srgbClr val="F3F3F3"/>
              </a:buClr>
              <a:buSzPct val="100000"/>
              <a:buFont typeface="Raleway"/>
              <a:buAutoNum type="arabicPeriod"/>
            </a:pPr>
            <a:r>
              <a:rPr lang="en" sz="2000" b="1">
                <a:solidFill>
                  <a:srgbClr val="F3F3F3"/>
                </a:solidFill>
                <a:latin typeface="Raleway"/>
                <a:ea typeface="Raleway"/>
                <a:cs typeface="Raleway"/>
                <a:sym typeface="Raleway"/>
              </a:rPr>
              <a:t>enhance learner motivation and morale</a:t>
            </a:r>
          </a:p>
          <a:p>
            <a:pPr lvl="0" rtl="0">
              <a:lnSpc>
                <a:spcPct val="115000"/>
              </a:lnSpc>
              <a:spcBef>
                <a:spcPts val="0"/>
              </a:spcBef>
              <a:buNone/>
            </a:pPr>
            <a:endParaRPr sz="2000" b="1">
              <a:solidFill>
                <a:srgbClr val="F3F3F3"/>
              </a:solidFill>
              <a:latin typeface="Raleway"/>
              <a:ea typeface="Raleway"/>
              <a:cs typeface="Raleway"/>
              <a:sym typeface="Raleway"/>
            </a:endParaRPr>
          </a:p>
          <a:p>
            <a:pPr lvl="0" rtl="0">
              <a:lnSpc>
                <a:spcPct val="115000"/>
              </a:lnSpc>
              <a:spcBef>
                <a:spcPts val="0"/>
              </a:spcBef>
              <a:buNone/>
            </a:pPr>
            <a:r>
              <a:rPr lang="en" sz="2000" b="1">
                <a:solidFill>
                  <a:srgbClr val="F3F3F3"/>
                </a:solidFill>
                <a:latin typeface="Raleway"/>
                <a:ea typeface="Raleway"/>
                <a:cs typeface="Raleway"/>
                <a:sym typeface="Raleway"/>
              </a:rPr>
              <a:t>		</a:t>
            </a:r>
          </a:p>
          <a:p>
            <a:pPr lvl="0" indent="-298450" rtl="0">
              <a:lnSpc>
                <a:spcPct val="115000"/>
              </a:lnSpc>
              <a:spcBef>
                <a:spcPts val="0"/>
              </a:spcBef>
              <a:buClr>
                <a:schemeClr val="dk2"/>
              </a:buClr>
              <a:buFont typeface="Arial"/>
              <a:buNone/>
            </a:pPr>
            <a:endParaRPr sz="2000" b="1">
              <a:solidFill>
                <a:srgbClr val="F3F3F3"/>
              </a:solidFill>
              <a:latin typeface="Raleway"/>
              <a:ea typeface="Raleway"/>
              <a:cs typeface="Raleway"/>
              <a:sym typeface="Raleway"/>
            </a:endParaRPr>
          </a:p>
          <a:p>
            <a:pPr lvl="0" indent="-298450" rtl="0">
              <a:lnSpc>
                <a:spcPct val="115000"/>
              </a:lnSpc>
              <a:spcBef>
                <a:spcPts val="0"/>
              </a:spcBef>
              <a:buClr>
                <a:schemeClr val="dk2"/>
              </a:buClr>
              <a:buFont typeface="Arial"/>
              <a:buNone/>
            </a:pPr>
            <a:endParaRPr sz="2000" b="1">
              <a:solidFill>
                <a:srgbClr val="F3F3F3"/>
              </a:solidFill>
              <a:latin typeface="Raleway"/>
              <a:ea typeface="Raleway"/>
              <a:cs typeface="Raleway"/>
              <a:sym typeface="Raleway"/>
            </a:endParaRPr>
          </a:p>
          <a:p>
            <a:pPr lvl="0" indent="-298450" rtl="0">
              <a:lnSpc>
                <a:spcPct val="115000"/>
              </a:lnSpc>
              <a:spcBef>
                <a:spcPts val="0"/>
              </a:spcBef>
              <a:buClr>
                <a:schemeClr val="dk2"/>
              </a:buClr>
              <a:buFont typeface="Arial"/>
              <a:buNone/>
            </a:pPr>
            <a:endParaRPr sz="2000" b="1">
              <a:solidFill>
                <a:srgbClr val="F3F3F3"/>
              </a:solidFill>
              <a:latin typeface="Raleway"/>
              <a:ea typeface="Raleway"/>
              <a:cs typeface="Raleway"/>
              <a:sym typeface="Raleway"/>
            </a:endParaRPr>
          </a:p>
          <a:p>
            <a:pPr lvl="0" rtl="0">
              <a:lnSpc>
                <a:spcPct val="115000"/>
              </a:lnSpc>
              <a:spcBef>
                <a:spcPts val="0"/>
              </a:spcBef>
              <a:buNone/>
            </a:pPr>
            <a:r>
              <a:rPr lang="en" sz="2000" b="1">
                <a:solidFill>
                  <a:srgbClr val="F3F3F3"/>
                </a:solidFill>
                <a:latin typeface="Raleway"/>
                <a:ea typeface="Raleway"/>
                <a:cs typeface="Raleway"/>
                <a:sym typeface="Raleway"/>
              </a:rPr>
              <a:t>  </a:t>
            </a:r>
          </a:p>
          <a:p>
            <a:pPr lvl="0" rtl="0">
              <a:spcBef>
                <a:spcPts val="0"/>
              </a:spcBef>
              <a:buNone/>
            </a:pPr>
            <a:endParaRP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p:nvPr/>
        </p:nvSpPr>
        <p:spPr>
          <a:xfrm>
            <a:off x="759675" y="1071750"/>
            <a:ext cx="7758899" cy="3000000"/>
          </a:xfrm>
          <a:prstGeom prst="rect">
            <a:avLst/>
          </a:prstGeom>
          <a:noFill/>
          <a:ln>
            <a:noFill/>
          </a:ln>
        </p:spPr>
        <p:txBody>
          <a:bodyPr lIns="91425" tIns="91425" rIns="91425" bIns="91425" anchor="ctr" anchorCtr="0">
            <a:noAutofit/>
          </a:bodyPr>
          <a:lstStyle/>
          <a:p>
            <a:pPr marL="0" lvl="0" indent="0" rtl="0">
              <a:lnSpc>
                <a:spcPct val="115000"/>
              </a:lnSpc>
              <a:spcBef>
                <a:spcPts val="0"/>
              </a:spcBef>
              <a:buNone/>
            </a:pPr>
            <a:endParaRPr sz="1900" b="1">
              <a:solidFill>
                <a:srgbClr val="F3F3F3"/>
              </a:solidFill>
              <a:latin typeface="Raleway"/>
              <a:ea typeface="Raleway"/>
              <a:cs typeface="Raleway"/>
              <a:sym typeface="Raleway"/>
            </a:endParaRPr>
          </a:p>
          <a:p>
            <a:pPr marL="228600" lvl="0" indent="0" rtl="0">
              <a:lnSpc>
                <a:spcPct val="115000"/>
              </a:lnSpc>
              <a:spcBef>
                <a:spcPts val="0"/>
              </a:spcBef>
              <a:buNone/>
            </a:pPr>
            <a:endParaRPr sz="1900" b="1">
              <a:solidFill>
                <a:srgbClr val="F3F3F3"/>
              </a:solidFill>
              <a:latin typeface="Raleway"/>
              <a:ea typeface="Raleway"/>
              <a:cs typeface="Raleway"/>
              <a:sym typeface="Raleway"/>
            </a:endParaRPr>
          </a:p>
          <a:p>
            <a:pPr marL="228600" lvl="0" indent="0" rtl="0">
              <a:lnSpc>
                <a:spcPct val="115000"/>
              </a:lnSpc>
              <a:spcBef>
                <a:spcPts val="0"/>
              </a:spcBef>
              <a:buNone/>
            </a:pPr>
            <a:r>
              <a:rPr lang="en" sz="2400" i="1">
                <a:solidFill>
                  <a:srgbClr val="F3F3F3"/>
                </a:solidFill>
                <a:latin typeface="Georgia"/>
                <a:ea typeface="Georgia"/>
                <a:cs typeface="Georgia"/>
                <a:sym typeface="Georgia"/>
              </a:rPr>
              <a:t>68% of high school students in the United States do not take part in daily physical exercise activities (Grunbaum et al., 2002)</a:t>
            </a:r>
          </a:p>
          <a:p>
            <a:pPr marL="228600" lvl="0" indent="0" rtl="0">
              <a:lnSpc>
                <a:spcPct val="115000"/>
              </a:lnSpc>
              <a:spcBef>
                <a:spcPts val="0"/>
              </a:spcBef>
              <a:buNone/>
            </a:pPr>
            <a:endParaRPr sz="1900" b="1">
              <a:solidFill>
                <a:srgbClr val="F3F3F3"/>
              </a:solidFill>
              <a:latin typeface="Raleway"/>
              <a:ea typeface="Raleway"/>
              <a:cs typeface="Raleway"/>
              <a:sym typeface="Raleway"/>
            </a:endParaRPr>
          </a:p>
          <a:p>
            <a:pPr marL="228600" lvl="0" indent="0" rtl="0">
              <a:lnSpc>
                <a:spcPct val="115000"/>
              </a:lnSpc>
              <a:spcBef>
                <a:spcPts val="0"/>
              </a:spcBef>
              <a:buNone/>
            </a:pPr>
            <a:endParaRPr sz="1900" b="1">
              <a:solidFill>
                <a:srgbClr val="F3F3F3"/>
              </a:solidFill>
              <a:latin typeface="Raleway"/>
              <a:ea typeface="Raleway"/>
              <a:cs typeface="Raleway"/>
              <a:sym typeface="Raleway"/>
            </a:endParaRP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p:nvPr/>
        </p:nvSpPr>
        <p:spPr>
          <a:xfrm>
            <a:off x="430975" y="2547225"/>
            <a:ext cx="4102200" cy="522299"/>
          </a:xfrm>
          <a:prstGeom prst="rect">
            <a:avLst/>
          </a:prstGeom>
          <a:noFill/>
          <a:ln>
            <a:noFill/>
          </a:ln>
        </p:spPr>
        <p:txBody>
          <a:bodyPr lIns="91425" tIns="91425" rIns="91425" bIns="91425" anchor="ctr" anchorCtr="0">
            <a:noAutofit/>
          </a:bodyPr>
          <a:lstStyle/>
          <a:p>
            <a:pPr marL="0" lvl="0" indent="0" rtl="0">
              <a:lnSpc>
                <a:spcPct val="115000"/>
              </a:lnSpc>
              <a:spcBef>
                <a:spcPts val="0"/>
              </a:spcBef>
              <a:buNone/>
            </a:pPr>
            <a:endParaRPr sz="1300" b="1">
              <a:solidFill>
                <a:srgbClr val="F3F3F3"/>
              </a:solidFill>
              <a:latin typeface="Raleway"/>
              <a:ea typeface="Raleway"/>
              <a:cs typeface="Raleway"/>
              <a:sym typeface="Raleway"/>
            </a:endParaRPr>
          </a:p>
          <a:p>
            <a:pPr marL="0" lvl="0" indent="0" rtl="0">
              <a:lnSpc>
                <a:spcPct val="115000"/>
              </a:lnSpc>
              <a:spcBef>
                <a:spcPts val="0"/>
              </a:spcBef>
              <a:buNone/>
            </a:pPr>
            <a:r>
              <a:rPr lang="en" sz="2000" b="1">
                <a:solidFill>
                  <a:srgbClr val="F3F3F3"/>
                </a:solidFill>
                <a:latin typeface="Raleway"/>
                <a:ea typeface="Raleway"/>
                <a:cs typeface="Raleway"/>
                <a:sym typeface="Raleway"/>
              </a:rPr>
              <a:t>THE CEREBELLUM:</a:t>
            </a:r>
            <a:br>
              <a:rPr lang="en" sz="2000" b="1">
                <a:solidFill>
                  <a:srgbClr val="F3F3F3"/>
                </a:solidFill>
                <a:latin typeface="Raleway"/>
                <a:ea typeface="Raleway"/>
                <a:cs typeface="Raleway"/>
                <a:sym typeface="Raleway"/>
              </a:rPr>
            </a:br>
            <a:endParaRPr lang="en" sz="2000" b="1">
              <a:solidFill>
                <a:srgbClr val="F3F3F3"/>
              </a:solidFill>
              <a:latin typeface="Raleway"/>
              <a:ea typeface="Raleway"/>
              <a:cs typeface="Raleway"/>
              <a:sym typeface="Raleway"/>
            </a:endParaRPr>
          </a:p>
          <a:p>
            <a:pPr lvl="0" indent="-228600" rtl="0">
              <a:lnSpc>
                <a:spcPct val="115000"/>
              </a:lnSpc>
              <a:spcBef>
                <a:spcPts val="0"/>
              </a:spcBef>
              <a:buNone/>
            </a:pPr>
            <a:r>
              <a:rPr lang="en" sz="1300" b="1">
                <a:solidFill>
                  <a:srgbClr val="F3F3F3"/>
                </a:solidFill>
                <a:latin typeface="Raleway"/>
                <a:ea typeface="Raleway"/>
                <a:cs typeface="Raleway"/>
                <a:sym typeface="Raleway"/>
              </a:rPr>
              <a:t>·    Area of the brain most associated with motor control</a:t>
            </a:r>
            <a:br>
              <a:rPr lang="en" sz="1300" b="1">
                <a:solidFill>
                  <a:srgbClr val="F3F3F3"/>
                </a:solidFill>
                <a:latin typeface="Raleway"/>
                <a:ea typeface="Raleway"/>
                <a:cs typeface="Raleway"/>
                <a:sym typeface="Raleway"/>
              </a:rPr>
            </a:br>
            <a:endParaRPr lang="en" sz="1300" b="1">
              <a:solidFill>
                <a:srgbClr val="F3F3F3"/>
              </a:solidFill>
              <a:latin typeface="Raleway"/>
              <a:ea typeface="Raleway"/>
              <a:cs typeface="Raleway"/>
              <a:sym typeface="Raleway"/>
            </a:endParaRPr>
          </a:p>
          <a:p>
            <a:pPr lvl="0" indent="-228600" rtl="0">
              <a:lnSpc>
                <a:spcPct val="115000"/>
              </a:lnSpc>
              <a:spcBef>
                <a:spcPts val="0"/>
              </a:spcBef>
              <a:buNone/>
            </a:pPr>
            <a:r>
              <a:rPr lang="en" sz="1300" b="1">
                <a:solidFill>
                  <a:srgbClr val="F3F3F3"/>
                </a:solidFill>
                <a:latin typeface="Raleway"/>
                <a:ea typeface="Raleway"/>
                <a:cs typeface="Raleway"/>
                <a:sym typeface="Raleway"/>
              </a:rPr>
              <a:t>·    Takes up only one-tenth of the brain volume </a:t>
            </a:r>
            <a:r>
              <a:rPr lang="en" sz="1300" i="1">
                <a:solidFill>
                  <a:srgbClr val="F3F3F3"/>
                </a:solidFill>
                <a:latin typeface="Raleway"/>
                <a:ea typeface="Raleway"/>
                <a:cs typeface="Raleway"/>
                <a:sym typeface="Raleway"/>
              </a:rPr>
              <a:t>(size </a:t>
            </a:r>
            <a:r>
              <a:rPr lang="en" sz="1300" b="1">
                <a:solidFill>
                  <a:srgbClr val="F3F3F3"/>
                </a:solidFill>
                <a:latin typeface="Raleway"/>
                <a:ea typeface="Raleway"/>
                <a:cs typeface="Raleway"/>
                <a:sym typeface="Raleway"/>
              </a:rPr>
              <a:t>of a small fist)</a:t>
            </a:r>
            <a:br>
              <a:rPr lang="en" sz="1300" b="1">
                <a:solidFill>
                  <a:srgbClr val="F3F3F3"/>
                </a:solidFill>
                <a:latin typeface="Raleway"/>
                <a:ea typeface="Raleway"/>
                <a:cs typeface="Raleway"/>
                <a:sym typeface="Raleway"/>
              </a:rPr>
            </a:br>
            <a:endParaRPr lang="en" sz="1300" b="1">
              <a:solidFill>
                <a:srgbClr val="F3F3F3"/>
              </a:solidFill>
              <a:latin typeface="Raleway"/>
              <a:ea typeface="Raleway"/>
              <a:cs typeface="Raleway"/>
              <a:sym typeface="Raleway"/>
            </a:endParaRPr>
          </a:p>
          <a:p>
            <a:pPr lvl="0" indent="-228600" rtl="0">
              <a:lnSpc>
                <a:spcPct val="115000"/>
              </a:lnSpc>
              <a:spcBef>
                <a:spcPts val="0"/>
              </a:spcBef>
              <a:buNone/>
            </a:pPr>
            <a:r>
              <a:rPr lang="en" sz="1300" b="1">
                <a:solidFill>
                  <a:srgbClr val="F3F3F3"/>
                </a:solidFill>
                <a:latin typeface="Raleway"/>
                <a:ea typeface="Raleway"/>
                <a:cs typeface="Raleway"/>
                <a:sym typeface="Raleway"/>
              </a:rPr>
              <a:t>·    Contains</a:t>
            </a:r>
            <a:r>
              <a:rPr lang="en" sz="1300" i="1">
                <a:solidFill>
                  <a:srgbClr val="F3F3F3"/>
                </a:solidFill>
                <a:latin typeface="Raleway"/>
                <a:ea typeface="Raleway"/>
                <a:cs typeface="Raleway"/>
                <a:sym typeface="Raleway"/>
              </a:rPr>
              <a:t> nearly half </a:t>
            </a:r>
            <a:r>
              <a:rPr lang="en" sz="1300" b="1">
                <a:solidFill>
                  <a:srgbClr val="F3F3F3"/>
                </a:solidFill>
                <a:latin typeface="Raleway"/>
                <a:ea typeface="Raleway"/>
                <a:cs typeface="Raleway"/>
                <a:sym typeface="Raleway"/>
              </a:rPr>
              <a:t>of all the brains neurons</a:t>
            </a:r>
            <a:br>
              <a:rPr lang="en" sz="1300" b="1">
                <a:solidFill>
                  <a:srgbClr val="F3F3F3"/>
                </a:solidFill>
                <a:latin typeface="Raleway"/>
                <a:ea typeface="Raleway"/>
                <a:cs typeface="Raleway"/>
                <a:sym typeface="Raleway"/>
              </a:rPr>
            </a:br>
            <a:endParaRPr lang="en" sz="1300" b="1">
              <a:solidFill>
                <a:srgbClr val="F3F3F3"/>
              </a:solidFill>
              <a:latin typeface="Raleway"/>
              <a:ea typeface="Raleway"/>
              <a:cs typeface="Raleway"/>
              <a:sym typeface="Raleway"/>
            </a:endParaRPr>
          </a:p>
          <a:p>
            <a:pPr lvl="0" indent="-228600" rtl="0">
              <a:lnSpc>
                <a:spcPct val="115000"/>
              </a:lnSpc>
              <a:spcBef>
                <a:spcPts val="0"/>
              </a:spcBef>
              <a:buNone/>
            </a:pPr>
            <a:r>
              <a:rPr lang="en" sz="1300" b="1">
                <a:solidFill>
                  <a:srgbClr val="F3F3F3"/>
                </a:solidFill>
                <a:latin typeface="Raleway"/>
                <a:ea typeface="Raleway"/>
                <a:cs typeface="Raleway"/>
                <a:sym typeface="Raleway"/>
              </a:rPr>
              <a:t>·    Believed to be perhaps most complex part of the brain</a:t>
            </a:r>
            <a:br>
              <a:rPr lang="en" sz="1300" b="1">
                <a:solidFill>
                  <a:srgbClr val="F3F3F3"/>
                </a:solidFill>
                <a:latin typeface="Raleway"/>
                <a:ea typeface="Raleway"/>
                <a:cs typeface="Raleway"/>
                <a:sym typeface="Raleway"/>
              </a:rPr>
            </a:br>
            <a:endParaRPr lang="en" sz="1300" b="1">
              <a:solidFill>
                <a:srgbClr val="F3F3F3"/>
              </a:solidFill>
              <a:latin typeface="Raleway"/>
              <a:ea typeface="Raleway"/>
              <a:cs typeface="Raleway"/>
              <a:sym typeface="Raleway"/>
            </a:endParaRPr>
          </a:p>
          <a:p>
            <a:pPr lvl="0" indent="-228600" rtl="0">
              <a:lnSpc>
                <a:spcPct val="115000"/>
              </a:lnSpc>
              <a:spcBef>
                <a:spcPts val="0"/>
              </a:spcBef>
              <a:buNone/>
            </a:pPr>
            <a:r>
              <a:rPr lang="en" sz="1300" b="1">
                <a:solidFill>
                  <a:srgbClr val="F3F3F3"/>
                </a:solidFill>
                <a:latin typeface="Raleway"/>
                <a:ea typeface="Raleway"/>
                <a:cs typeface="Raleway"/>
                <a:sym typeface="Raleway"/>
              </a:rPr>
              <a:t>·    40 million nerve fibres – </a:t>
            </a:r>
            <a:r>
              <a:rPr lang="en" sz="1300" b="1" i="1">
                <a:solidFill>
                  <a:srgbClr val="F3F3F3"/>
                </a:solidFill>
                <a:latin typeface="Raleway"/>
                <a:ea typeface="Raleway"/>
                <a:cs typeface="Raleway"/>
                <a:sym typeface="Raleway"/>
              </a:rPr>
              <a:t>40 times more</a:t>
            </a:r>
            <a:r>
              <a:rPr lang="en" sz="1300" b="1">
                <a:solidFill>
                  <a:srgbClr val="F3F3F3"/>
                </a:solidFill>
                <a:latin typeface="Raleway"/>
                <a:ea typeface="Raleway"/>
                <a:cs typeface="Raleway"/>
                <a:sym typeface="Raleway"/>
              </a:rPr>
              <a:t> than even the highly complex optical tract</a:t>
            </a:r>
          </a:p>
          <a:p>
            <a:pPr lvl="0" indent="-228600" rtl="0">
              <a:lnSpc>
                <a:spcPct val="115000"/>
              </a:lnSpc>
              <a:spcBef>
                <a:spcPts val="0"/>
              </a:spcBef>
              <a:buNone/>
            </a:pPr>
            <a:endParaRPr sz="1300" b="1">
              <a:solidFill>
                <a:srgbClr val="F3F3F3"/>
              </a:solidFill>
              <a:latin typeface="Raleway"/>
              <a:ea typeface="Raleway"/>
              <a:cs typeface="Raleway"/>
              <a:sym typeface="Raleway"/>
            </a:endParaRPr>
          </a:p>
          <a:p>
            <a:pPr marL="228600" lvl="0" indent="0" rtl="0">
              <a:lnSpc>
                <a:spcPct val="115000"/>
              </a:lnSpc>
              <a:spcBef>
                <a:spcPts val="0"/>
              </a:spcBef>
              <a:buNone/>
            </a:pPr>
            <a:endParaRPr sz="1900" b="1">
              <a:solidFill>
                <a:srgbClr val="F3F3F3"/>
              </a:solidFill>
              <a:latin typeface="Raleway"/>
              <a:ea typeface="Raleway"/>
              <a:cs typeface="Raleway"/>
              <a:sym typeface="Raleway"/>
            </a:endParaRPr>
          </a:p>
        </p:txBody>
      </p:sp>
      <p:pic>
        <p:nvPicPr>
          <p:cNvPr id="148" name="Shape 148"/>
          <p:cNvPicPr preferRelativeResize="0"/>
          <p:nvPr/>
        </p:nvPicPr>
        <p:blipFill>
          <a:blip r:embed="rId3">
            <a:alphaModFix/>
          </a:blip>
          <a:stretch>
            <a:fillRect/>
          </a:stretch>
        </p:blipFill>
        <p:spPr>
          <a:xfrm>
            <a:off x="5137400" y="871762"/>
            <a:ext cx="3433624" cy="3168375"/>
          </a:xfrm>
          <a:prstGeom prst="rect">
            <a:avLst/>
          </a:prstGeom>
          <a:noFill/>
          <a:ln>
            <a:noFill/>
          </a:ln>
        </p:spPr>
      </p:pic>
      <p:sp>
        <p:nvSpPr>
          <p:cNvPr id="149" name="Shape 149"/>
          <p:cNvSpPr txBox="1"/>
          <p:nvPr/>
        </p:nvSpPr>
        <p:spPr>
          <a:xfrm>
            <a:off x="1681300" y="3636550"/>
            <a:ext cx="7260900" cy="1818300"/>
          </a:xfrm>
          <a:prstGeom prst="rect">
            <a:avLst/>
          </a:prstGeom>
          <a:noFill/>
          <a:ln>
            <a:noFill/>
          </a:ln>
        </p:spPr>
        <p:txBody>
          <a:bodyPr lIns="91425" tIns="91425" rIns="91425" bIns="91425" anchor="ctr" anchorCtr="0">
            <a:noAutofit/>
          </a:bodyPr>
          <a:lstStyle/>
          <a:p>
            <a:pPr lvl="0" indent="-228600" rtl="0">
              <a:lnSpc>
                <a:spcPct val="115000"/>
              </a:lnSpc>
              <a:spcBef>
                <a:spcPts val="0"/>
              </a:spcBef>
              <a:buNone/>
            </a:pPr>
            <a:endParaRPr sz="1800" b="1" i="1">
              <a:solidFill>
                <a:srgbClr val="F3F3F3"/>
              </a:solidFill>
            </a:endParaRP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ctrTitle" idx="4294967295"/>
          </p:nvPr>
        </p:nvSpPr>
        <p:spPr>
          <a:xfrm>
            <a:off x="188400" y="170375"/>
            <a:ext cx="8767199" cy="2383499"/>
          </a:xfrm>
          <a:prstGeom prst="rect">
            <a:avLst/>
          </a:prstGeom>
        </p:spPr>
        <p:txBody>
          <a:bodyPr lIns="91425" tIns="91425" rIns="91425" bIns="91425" anchor="t" anchorCtr="0">
            <a:noAutofit/>
          </a:bodyPr>
          <a:lstStyle/>
          <a:p>
            <a:pPr lvl="0" indent="-228600" rtl="0">
              <a:lnSpc>
                <a:spcPct val="115000"/>
              </a:lnSpc>
              <a:spcBef>
                <a:spcPts val="0"/>
              </a:spcBef>
              <a:buNone/>
            </a:pPr>
            <a:r>
              <a:rPr lang="en" sz="2400">
                <a:solidFill>
                  <a:srgbClr val="F3F3F3"/>
                </a:solidFill>
              </a:rPr>
              <a:t>There’s a pathway connecting the cerebellum into parts of the brain involved in: </a:t>
            </a:r>
          </a:p>
          <a:p>
            <a:pPr lvl="0" rtl="0">
              <a:lnSpc>
                <a:spcPct val="115000"/>
              </a:lnSpc>
              <a:spcBef>
                <a:spcPts val="0"/>
              </a:spcBef>
              <a:buNone/>
            </a:pPr>
            <a:endParaRPr sz="2000">
              <a:solidFill>
                <a:srgbClr val="F3F3F3"/>
              </a:solidFill>
            </a:endParaRPr>
          </a:p>
          <a:p>
            <a:pPr lvl="0" rtl="0">
              <a:lnSpc>
                <a:spcPct val="115000"/>
              </a:lnSpc>
              <a:spcBef>
                <a:spcPts val="0"/>
              </a:spcBef>
              <a:buNone/>
            </a:pPr>
            <a:r>
              <a:rPr lang="en" sz="2000">
                <a:solidFill>
                  <a:srgbClr val="F3F3F3"/>
                </a:solidFill>
              </a:rPr>
              <a:t>    				Memory 	 	 Attention   	 Spatial Awareness</a:t>
            </a:r>
          </a:p>
          <a:p>
            <a:pPr lvl="0" rtl="0">
              <a:lnSpc>
                <a:spcPct val="115000"/>
              </a:lnSpc>
              <a:spcBef>
                <a:spcPts val="0"/>
              </a:spcBef>
              <a:buNone/>
            </a:pPr>
            <a:r>
              <a:rPr lang="en" sz="2000">
                <a:solidFill>
                  <a:srgbClr val="F3F3F3"/>
                </a:solidFill>
              </a:rPr>
              <a:t> </a:t>
            </a:r>
          </a:p>
          <a:p>
            <a:pPr lvl="0" rtl="0">
              <a:lnSpc>
                <a:spcPct val="115000"/>
              </a:lnSpc>
              <a:spcBef>
                <a:spcPts val="0"/>
              </a:spcBef>
              <a:buNone/>
            </a:pPr>
            <a:endParaRPr sz="2000">
              <a:solidFill>
                <a:srgbClr val="F3F3F3"/>
              </a:solidFill>
            </a:endParaRPr>
          </a:p>
          <a:p>
            <a:pPr lvl="0" rtl="0">
              <a:lnSpc>
                <a:spcPct val="115000"/>
              </a:lnSpc>
              <a:spcBef>
                <a:spcPts val="0"/>
              </a:spcBef>
              <a:buNone/>
            </a:pPr>
            <a:endParaRPr sz="2000">
              <a:solidFill>
                <a:srgbClr val="F3F3F3"/>
              </a:solidFill>
            </a:endParaRPr>
          </a:p>
          <a:p>
            <a:pPr marL="2286000" lvl="0" indent="457200" algn="r" rtl="0">
              <a:lnSpc>
                <a:spcPct val="115000"/>
              </a:lnSpc>
              <a:spcBef>
                <a:spcPts val="0"/>
              </a:spcBef>
              <a:buNone/>
            </a:pPr>
            <a:r>
              <a:rPr lang="en" sz="2200" b="0" i="1">
                <a:solidFill>
                  <a:srgbClr val="F3F3F3"/>
                </a:solidFill>
              </a:rPr>
              <a:t>The same part of the brain </a:t>
            </a:r>
          </a:p>
          <a:p>
            <a:pPr marL="2286000" lvl="0" indent="457200" algn="r" rtl="0">
              <a:lnSpc>
                <a:spcPct val="115000"/>
              </a:lnSpc>
              <a:spcBef>
                <a:spcPts val="0"/>
              </a:spcBef>
              <a:buNone/>
            </a:pPr>
            <a:r>
              <a:rPr lang="en" sz="2200" b="0" i="1">
                <a:solidFill>
                  <a:srgbClr val="F3F3F3"/>
                </a:solidFill>
              </a:rPr>
              <a:t>that processes movement is the </a:t>
            </a:r>
          </a:p>
          <a:p>
            <a:pPr marL="2286000" lvl="0" indent="457200" algn="r" rtl="0">
              <a:lnSpc>
                <a:spcPct val="115000"/>
              </a:lnSpc>
              <a:spcBef>
                <a:spcPts val="0"/>
              </a:spcBef>
              <a:buNone/>
            </a:pPr>
            <a:r>
              <a:rPr lang="en" sz="2200" b="0" i="1">
                <a:solidFill>
                  <a:srgbClr val="F3F3F3"/>
                </a:solidFill>
              </a:rPr>
              <a:t>same part of the brain </a:t>
            </a:r>
          </a:p>
          <a:p>
            <a:pPr marL="2286000" lvl="0" indent="457200" algn="r" rtl="0">
              <a:lnSpc>
                <a:spcPct val="115000"/>
              </a:lnSpc>
              <a:spcBef>
                <a:spcPts val="0"/>
              </a:spcBef>
              <a:buNone/>
            </a:pPr>
            <a:r>
              <a:rPr lang="en" sz="2200" b="0" i="1">
                <a:solidFill>
                  <a:srgbClr val="F3F3F3"/>
                </a:solidFill>
              </a:rPr>
              <a:t>that processes learning</a:t>
            </a:r>
          </a:p>
          <a:p>
            <a:pPr lvl="0" indent="-228600" rtl="0">
              <a:lnSpc>
                <a:spcPct val="115000"/>
              </a:lnSpc>
              <a:spcBef>
                <a:spcPts val="0"/>
              </a:spcBef>
              <a:buNone/>
            </a:pPr>
            <a:endParaRPr sz="2400">
              <a:solidFill>
                <a:srgbClr val="F3F3F3"/>
              </a:solidFill>
            </a:endParaRPr>
          </a:p>
          <a:p>
            <a:pPr lvl="0" indent="-228600" rtl="0">
              <a:lnSpc>
                <a:spcPct val="115000"/>
              </a:lnSpc>
              <a:spcBef>
                <a:spcPts val="0"/>
              </a:spcBef>
              <a:buNone/>
            </a:pPr>
            <a:endParaRPr sz="2400" b="0">
              <a:solidFill>
                <a:srgbClr val="F3F3F3"/>
              </a:solidFill>
            </a:endParaRPr>
          </a:p>
          <a:p>
            <a:pPr lvl="0" rtl="0">
              <a:spcBef>
                <a:spcPts val="0"/>
              </a:spcBef>
              <a:buNone/>
            </a:pPr>
            <a:endParaRPr sz="2500">
              <a:solidFill>
                <a:srgbClr val="F3F3F3"/>
              </a:solidFill>
            </a:endParaRPr>
          </a:p>
        </p:txBody>
      </p:sp>
      <p:pic>
        <p:nvPicPr>
          <p:cNvPr id="155" name="Shape 155"/>
          <p:cNvPicPr preferRelativeResize="0"/>
          <p:nvPr/>
        </p:nvPicPr>
        <p:blipFill>
          <a:blip r:embed="rId3">
            <a:alphaModFix/>
          </a:blip>
          <a:stretch>
            <a:fillRect/>
          </a:stretch>
        </p:blipFill>
        <p:spPr>
          <a:xfrm>
            <a:off x="0" y="1982247"/>
            <a:ext cx="4421350" cy="3161249"/>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Shape 160"/>
          <p:cNvPicPr preferRelativeResize="0"/>
          <p:nvPr/>
        </p:nvPicPr>
        <p:blipFill>
          <a:blip r:embed="rId3">
            <a:alphaModFix/>
          </a:blip>
          <a:stretch>
            <a:fillRect/>
          </a:stretch>
        </p:blipFill>
        <p:spPr>
          <a:xfrm>
            <a:off x="3646600" y="277950"/>
            <a:ext cx="5087225" cy="4587625"/>
          </a:xfrm>
          <a:prstGeom prst="rect">
            <a:avLst/>
          </a:prstGeom>
          <a:noFill/>
          <a:ln>
            <a:noFill/>
          </a:ln>
        </p:spPr>
      </p:pic>
      <p:sp>
        <p:nvSpPr>
          <p:cNvPr id="161" name="Shape 161"/>
          <p:cNvSpPr txBox="1"/>
          <p:nvPr/>
        </p:nvSpPr>
        <p:spPr>
          <a:xfrm>
            <a:off x="247625" y="112550"/>
            <a:ext cx="3000000" cy="4445699"/>
          </a:xfrm>
          <a:prstGeom prst="rect">
            <a:avLst/>
          </a:prstGeom>
          <a:noFill/>
          <a:ln>
            <a:noFill/>
          </a:ln>
        </p:spPr>
        <p:txBody>
          <a:bodyPr lIns="91425" tIns="91425" rIns="91425" bIns="91425" anchor="ctr" anchorCtr="0">
            <a:noAutofit/>
          </a:bodyPr>
          <a:lstStyle/>
          <a:p>
            <a:pPr marL="0" lvl="0" indent="0" algn="l" rtl="0">
              <a:lnSpc>
                <a:spcPct val="115000"/>
              </a:lnSpc>
              <a:spcBef>
                <a:spcPts val="0"/>
              </a:spcBef>
              <a:buNone/>
            </a:pPr>
            <a:r>
              <a:rPr lang="en" sz="1800" b="1" i="1">
                <a:solidFill>
                  <a:srgbClr val="FFFFFF"/>
                </a:solidFill>
                <a:latin typeface="Raleway"/>
                <a:ea typeface="Raleway"/>
                <a:cs typeface="Raleway"/>
                <a:sym typeface="Raleway"/>
              </a:rPr>
              <a:t>“</a:t>
            </a:r>
            <a:r>
              <a:rPr lang="en" sz="1800" b="1">
                <a:solidFill>
                  <a:srgbClr val="FFFFFF"/>
                </a:solidFill>
                <a:latin typeface="Raleway"/>
                <a:ea typeface="Raleway"/>
                <a:cs typeface="Raleway"/>
                <a:sym typeface="Raleway"/>
              </a:rPr>
              <a:t>Something as simple as a quick walk around the building or a trip up and down the stairs can wake up the cerebellum and enable you to refocus.”</a:t>
            </a:r>
          </a:p>
          <a:p>
            <a:pPr marL="0" lvl="0" indent="0" algn="l" rtl="0">
              <a:lnSpc>
                <a:spcPct val="115000"/>
              </a:lnSpc>
              <a:spcBef>
                <a:spcPts val="0"/>
              </a:spcBef>
              <a:buNone/>
            </a:pPr>
            <a:endParaRPr sz="1800" b="1">
              <a:solidFill>
                <a:srgbClr val="FFFFFF"/>
              </a:solidFill>
              <a:latin typeface="Raleway"/>
              <a:ea typeface="Raleway"/>
              <a:cs typeface="Raleway"/>
              <a:sym typeface="Raleway"/>
            </a:endParaRPr>
          </a:p>
          <a:p>
            <a:pPr marL="0" lvl="0" indent="0" algn="l" rtl="0">
              <a:lnSpc>
                <a:spcPct val="115000"/>
              </a:lnSpc>
              <a:spcBef>
                <a:spcPts val="0"/>
              </a:spcBef>
              <a:buNone/>
            </a:pPr>
            <a:r>
              <a:rPr lang="en" sz="1800" b="1">
                <a:solidFill>
                  <a:srgbClr val="FFFFFF"/>
                </a:solidFill>
                <a:latin typeface="Raleway"/>
                <a:ea typeface="Raleway"/>
                <a:cs typeface="Raleway"/>
                <a:sym typeface="Raleway"/>
                <a:hlinkClick r:id="rId4"/>
              </a:rPr>
              <a:t>Melissa Hughes, Ph.D.</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Shape 166"/>
          <p:cNvSpPr txBox="1"/>
          <p:nvPr/>
        </p:nvSpPr>
        <p:spPr>
          <a:xfrm>
            <a:off x="438975" y="67550"/>
            <a:ext cx="7247999" cy="799200"/>
          </a:xfrm>
          <a:prstGeom prst="rect">
            <a:avLst/>
          </a:prstGeom>
          <a:noFill/>
          <a:ln>
            <a:noFill/>
          </a:ln>
        </p:spPr>
        <p:txBody>
          <a:bodyPr lIns="91425" tIns="91425" rIns="91425" bIns="91425" anchor="ctr" anchorCtr="0">
            <a:noAutofit/>
          </a:bodyPr>
          <a:lstStyle/>
          <a:p>
            <a:pPr marL="0" lvl="0" indent="0" algn="l" rtl="0">
              <a:lnSpc>
                <a:spcPct val="115000"/>
              </a:lnSpc>
              <a:spcBef>
                <a:spcPts val="0"/>
              </a:spcBef>
              <a:buNone/>
            </a:pPr>
            <a:r>
              <a:rPr lang="en" sz="1800" b="1">
                <a:solidFill>
                  <a:srgbClr val="FFFFFF"/>
                </a:solidFill>
                <a:latin typeface="Raleway"/>
                <a:ea typeface="Raleway"/>
                <a:cs typeface="Raleway"/>
                <a:sym typeface="Raleway"/>
              </a:rPr>
              <a:t>Various studies have shown the relationship between movement and...</a:t>
            </a:r>
          </a:p>
        </p:txBody>
      </p:sp>
      <p:pic>
        <p:nvPicPr>
          <p:cNvPr id="167" name="Shape 167"/>
          <p:cNvPicPr preferRelativeResize="0"/>
          <p:nvPr/>
        </p:nvPicPr>
        <p:blipFill>
          <a:blip r:embed="rId3">
            <a:alphaModFix/>
          </a:blip>
          <a:stretch>
            <a:fillRect/>
          </a:stretch>
        </p:blipFill>
        <p:spPr>
          <a:xfrm>
            <a:off x="348900" y="1755825"/>
            <a:ext cx="3635325" cy="3196300"/>
          </a:xfrm>
          <a:prstGeom prst="rect">
            <a:avLst/>
          </a:prstGeom>
          <a:noFill/>
          <a:ln>
            <a:noFill/>
          </a:ln>
        </p:spPr>
      </p:pic>
      <p:sp>
        <p:nvSpPr>
          <p:cNvPr id="168" name="Shape 168"/>
          <p:cNvSpPr txBox="1"/>
          <p:nvPr/>
        </p:nvSpPr>
        <p:spPr>
          <a:xfrm>
            <a:off x="348900" y="802225"/>
            <a:ext cx="7247999" cy="799200"/>
          </a:xfrm>
          <a:prstGeom prst="rect">
            <a:avLst/>
          </a:prstGeom>
          <a:noFill/>
          <a:ln>
            <a:noFill/>
          </a:ln>
        </p:spPr>
        <p:txBody>
          <a:bodyPr lIns="91425" tIns="91425" rIns="91425" bIns="91425" anchor="ctr" anchorCtr="0">
            <a:noAutofit/>
          </a:bodyPr>
          <a:lstStyle/>
          <a:p>
            <a:pPr marL="0" lvl="0" indent="0" algn="l" rtl="0">
              <a:lnSpc>
                <a:spcPct val="115000"/>
              </a:lnSpc>
              <a:spcBef>
                <a:spcPts val="0"/>
              </a:spcBef>
              <a:buNone/>
            </a:pPr>
            <a:r>
              <a:rPr lang="en" sz="4000" b="1">
                <a:solidFill>
                  <a:srgbClr val="FFFFFF"/>
                </a:solidFill>
                <a:latin typeface="Raleway"/>
                <a:ea typeface="Raleway"/>
                <a:cs typeface="Raleway"/>
                <a:sym typeface="Raleway"/>
              </a:rPr>
              <a:t>Memory</a:t>
            </a:r>
          </a:p>
        </p:txBody>
      </p:sp>
      <p:sp>
        <p:nvSpPr>
          <p:cNvPr id="169" name="Shape 169"/>
          <p:cNvSpPr txBox="1"/>
          <p:nvPr/>
        </p:nvSpPr>
        <p:spPr>
          <a:xfrm>
            <a:off x="247637" y="866750"/>
            <a:ext cx="4327800" cy="1400699"/>
          </a:xfrm>
          <a:prstGeom prst="rect">
            <a:avLst/>
          </a:prstGeom>
          <a:noFill/>
          <a:ln>
            <a:noFill/>
          </a:ln>
        </p:spPr>
        <p:txBody>
          <a:bodyPr lIns="91425" tIns="91425" rIns="91425" bIns="91425" anchor="ctr" anchorCtr="0">
            <a:noAutofit/>
          </a:bodyPr>
          <a:lstStyle/>
          <a:p>
            <a:pPr marL="0" lvl="0" indent="0" algn="l" rtl="0">
              <a:lnSpc>
                <a:spcPct val="115000"/>
              </a:lnSpc>
              <a:spcBef>
                <a:spcPts val="0"/>
              </a:spcBef>
              <a:buNone/>
            </a:pPr>
            <a:r>
              <a:rPr lang="en" sz="1300" i="1">
                <a:solidFill>
                  <a:srgbClr val="FFFFFF"/>
                </a:solidFill>
                <a:latin typeface="Raleway"/>
                <a:ea typeface="Raleway"/>
                <a:cs typeface="Raleway"/>
                <a:sym typeface="Raleway"/>
              </a:rPr>
              <a:t>Desmond, Gabrielli, Wagner, Ginier and Glover, (1997)</a:t>
            </a:r>
          </a:p>
        </p:txBody>
      </p:sp>
      <p:pic>
        <p:nvPicPr>
          <p:cNvPr id="170" name="Shape 170"/>
          <p:cNvPicPr preferRelativeResize="0"/>
          <p:nvPr/>
        </p:nvPicPr>
        <p:blipFill>
          <a:blip r:embed="rId4">
            <a:alphaModFix/>
          </a:blip>
          <a:stretch>
            <a:fillRect/>
          </a:stretch>
        </p:blipFill>
        <p:spPr>
          <a:xfrm>
            <a:off x="5256050" y="1699500"/>
            <a:ext cx="3573599" cy="3308950"/>
          </a:xfrm>
          <a:prstGeom prst="rect">
            <a:avLst/>
          </a:prstGeom>
          <a:noFill/>
          <a:ln>
            <a:noFill/>
          </a:ln>
        </p:spPr>
      </p:pic>
      <p:sp>
        <p:nvSpPr>
          <p:cNvPr id="171" name="Shape 171"/>
          <p:cNvSpPr txBox="1"/>
          <p:nvPr/>
        </p:nvSpPr>
        <p:spPr>
          <a:xfrm>
            <a:off x="5194637" y="1001825"/>
            <a:ext cx="4327800" cy="1400699"/>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en" sz="1300" i="1">
                <a:solidFill>
                  <a:srgbClr val="FFFFFF"/>
                </a:solidFill>
                <a:latin typeface="Raleway"/>
                <a:ea typeface="Raleway"/>
                <a:cs typeface="Raleway"/>
                <a:sym typeface="Raleway"/>
              </a:rPr>
              <a:t>Shulman et al., (1997)</a:t>
            </a:r>
          </a:p>
          <a:p>
            <a:pPr marL="0" lvl="0" indent="0" algn="l" rtl="0">
              <a:lnSpc>
                <a:spcPct val="115000"/>
              </a:lnSpc>
              <a:spcBef>
                <a:spcPts val="0"/>
              </a:spcBef>
              <a:buNone/>
            </a:pPr>
            <a:endParaRPr sz="1300" i="1">
              <a:solidFill>
                <a:srgbClr val="FFFFFF"/>
              </a:solidFill>
              <a:latin typeface="Raleway"/>
              <a:ea typeface="Raleway"/>
              <a:cs typeface="Raleway"/>
              <a:sym typeface="Raleway"/>
            </a:endParaRPr>
          </a:p>
        </p:txBody>
      </p:sp>
      <p:sp>
        <p:nvSpPr>
          <p:cNvPr id="172" name="Shape 172"/>
          <p:cNvSpPr txBox="1"/>
          <p:nvPr/>
        </p:nvSpPr>
        <p:spPr>
          <a:xfrm>
            <a:off x="5109750" y="754100"/>
            <a:ext cx="7247999" cy="799200"/>
          </a:xfrm>
          <a:prstGeom prst="rect">
            <a:avLst/>
          </a:prstGeom>
          <a:noFill/>
          <a:ln>
            <a:noFill/>
          </a:ln>
        </p:spPr>
        <p:txBody>
          <a:bodyPr lIns="91425" tIns="91425" rIns="91425" bIns="91425" anchor="ctr" anchorCtr="0">
            <a:noAutofit/>
          </a:bodyPr>
          <a:lstStyle/>
          <a:p>
            <a:pPr marL="0" lvl="0" indent="0" algn="l" rtl="0">
              <a:lnSpc>
                <a:spcPct val="115000"/>
              </a:lnSpc>
              <a:spcBef>
                <a:spcPts val="0"/>
              </a:spcBef>
              <a:buNone/>
            </a:pPr>
            <a:r>
              <a:rPr lang="en" sz="4000" b="1">
                <a:solidFill>
                  <a:srgbClr val="FFFFFF"/>
                </a:solidFill>
                <a:latin typeface="Raleway"/>
                <a:ea typeface="Raleway"/>
                <a:cs typeface="Raleway"/>
                <a:sym typeface="Raleway"/>
              </a:rPr>
              <a:t>visual system</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p:nvPr/>
        </p:nvSpPr>
        <p:spPr>
          <a:xfrm>
            <a:off x="56275" y="438950"/>
            <a:ext cx="7247999" cy="799200"/>
          </a:xfrm>
          <a:prstGeom prst="rect">
            <a:avLst/>
          </a:prstGeom>
          <a:noFill/>
          <a:ln>
            <a:noFill/>
          </a:ln>
        </p:spPr>
        <p:txBody>
          <a:bodyPr lIns="91425" tIns="91425" rIns="91425" bIns="91425" anchor="ctr" anchorCtr="0">
            <a:noAutofit/>
          </a:bodyPr>
          <a:lstStyle/>
          <a:p>
            <a:pPr marL="0" lvl="0" indent="0" algn="l" rtl="0">
              <a:lnSpc>
                <a:spcPct val="115000"/>
              </a:lnSpc>
              <a:spcBef>
                <a:spcPts val="0"/>
              </a:spcBef>
              <a:buNone/>
            </a:pPr>
            <a:r>
              <a:rPr lang="en" sz="3000" b="1">
                <a:solidFill>
                  <a:srgbClr val="FFFFFF"/>
                </a:solidFill>
                <a:latin typeface="Raleway"/>
                <a:ea typeface="Raleway"/>
                <a:cs typeface="Raleway"/>
                <a:sym typeface="Raleway"/>
              </a:rPr>
              <a:t>Language Systems</a:t>
            </a:r>
          </a:p>
        </p:txBody>
      </p:sp>
      <p:sp>
        <p:nvSpPr>
          <p:cNvPr id="178" name="Shape 178"/>
          <p:cNvSpPr txBox="1"/>
          <p:nvPr/>
        </p:nvSpPr>
        <p:spPr>
          <a:xfrm>
            <a:off x="5155725" y="591350"/>
            <a:ext cx="3573600" cy="1400699"/>
          </a:xfrm>
          <a:prstGeom prst="rect">
            <a:avLst/>
          </a:prstGeom>
          <a:noFill/>
          <a:ln>
            <a:noFill/>
          </a:ln>
        </p:spPr>
        <p:txBody>
          <a:bodyPr lIns="91425" tIns="91425" rIns="91425" bIns="91425" anchor="ctr" anchorCtr="0">
            <a:noAutofit/>
          </a:bodyPr>
          <a:lstStyle/>
          <a:p>
            <a:pPr marL="0" lvl="0" indent="0" algn="l" rtl="0">
              <a:lnSpc>
                <a:spcPct val="115000"/>
              </a:lnSpc>
              <a:spcBef>
                <a:spcPts val="0"/>
              </a:spcBef>
              <a:buNone/>
            </a:pPr>
            <a:r>
              <a:rPr lang="en" sz="1300" i="1">
                <a:solidFill>
                  <a:srgbClr val="FFFFFF"/>
                </a:solidFill>
                <a:latin typeface="Raleway"/>
                <a:ea typeface="Raleway"/>
                <a:cs typeface="Raleway"/>
                <a:sym typeface="Raleway"/>
              </a:rPr>
              <a:t>Courchesne &amp; Allen, (1997)</a:t>
            </a:r>
          </a:p>
        </p:txBody>
      </p:sp>
      <p:pic>
        <p:nvPicPr>
          <p:cNvPr id="179" name="Shape 179"/>
          <p:cNvPicPr preferRelativeResize="0"/>
          <p:nvPr/>
        </p:nvPicPr>
        <p:blipFill>
          <a:blip r:embed="rId3">
            <a:alphaModFix/>
          </a:blip>
          <a:stretch>
            <a:fillRect/>
          </a:stretch>
        </p:blipFill>
        <p:spPr>
          <a:xfrm>
            <a:off x="289425" y="1451875"/>
            <a:ext cx="3514725" cy="3320224"/>
          </a:xfrm>
          <a:prstGeom prst="rect">
            <a:avLst/>
          </a:prstGeom>
          <a:noFill/>
          <a:ln>
            <a:noFill/>
          </a:ln>
        </p:spPr>
      </p:pic>
      <p:pic>
        <p:nvPicPr>
          <p:cNvPr id="180" name="Shape 180"/>
          <p:cNvPicPr preferRelativeResize="0"/>
          <p:nvPr/>
        </p:nvPicPr>
        <p:blipFill>
          <a:blip r:embed="rId4">
            <a:alphaModFix/>
          </a:blip>
          <a:stretch>
            <a:fillRect/>
          </a:stretch>
        </p:blipFill>
        <p:spPr>
          <a:xfrm>
            <a:off x="5185162" y="1498375"/>
            <a:ext cx="3514725" cy="3238500"/>
          </a:xfrm>
          <a:prstGeom prst="rect">
            <a:avLst/>
          </a:prstGeom>
          <a:noFill/>
          <a:ln>
            <a:noFill/>
          </a:ln>
        </p:spPr>
      </p:pic>
      <p:sp>
        <p:nvSpPr>
          <p:cNvPr id="181" name="Shape 181"/>
          <p:cNvSpPr txBox="1"/>
          <p:nvPr/>
        </p:nvSpPr>
        <p:spPr>
          <a:xfrm>
            <a:off x="443475" y="591350"/>
            <a:ext cx="3573600" cy="1400699"/>
          </a:xfrm>
          <a:prstGeom prst="rect">
            <a:avLst/>
          </a:prstGeom>
          <a:noFill/>
          <a:ln>
            <a:noFill/>
          </a:ln>
        </p:spPr>
        <p:txBody>
          <a:bodyPr lIns="91425" tIns="91425" rIns="91425" bIns="91425" anchor="ctr" anchorCtr="0">
            <a:noAutofit/>
          </a:bodyPr>
          <a:lstStyle/>
          <a:p>
            <a:pPr marL="0" lvl="0" indent="0" algn="l" rtl="0">
              <a:lnSpc>
                <a:spcPct val="115000"/>
              </a:lnSpc>
              <a:spcBef>
                <a:spcPts val="0"/>
              </a:spcBef>
              <a:buNone/>
            </a:pPr>
            <a:r>
              <a:rPr lang="en" sz="1300" i="1">
                <a:solidFill>
                  <a:srgbClr val="FFFFFF"/>
                </a:solidFill>
                <a:latin typeface="Raleway"/>
                <a:ea typeface="Raleway"/>
                <a:cs typeface="Raleway"/>
                <a:sym typeface="Raleway"/>
              </a:rPr>
              <a:t>Kim, Ugirbil, &amp; Strick (1994)</a:t>
            </a:r>
          </a:p>
        </p:txBody>
      </p:sp>
      <p:sp>
        <p:nvSpPr>
          <p:cNvPr id="182" name="Shape 182"/>
          <p:cNvSpPr txBox="1"/>
          <p:nvPr/>
        </p:nvSpPr>
        <p:spPr>
          <a:xfrm>
            <a:off x="5093300" y="517750"/>
            <a:ext cx="7247999" cy="799200"/>
          </a:xfrm>
          <a:prstGeom prst="rect">
            <a:avLst/>
          </a:prstGeom>
          <a:noFill/>
          <a:ln>
            <a:noFill/>
          </a:ln>
        </p:spPr>
        <p:txBody>
          <a:bodyPr lIns="91425" tIns="91425" rIns="91425" bIns="91425" anchor="ctr" anchorCtr="0">
            <a:noAutofit/>
          </a:bodyPr>
          <a:lstStyle/>
          <a:p>
            <a:pPr marL="0" lvl="0" indent="0" algn="l" rtl="0">
              <a:lnSpc>
                <a:spcPct val="115000"/>
              </a:lnSpc>
              <a:spcBef>
                <a:spcPts val="0"/>
              </a:spcBef>
              <a:buNone/>
            </a:pPr>
            <a:r>
              <a:rPr lang="en" sz="3000" b="1">
                <a:solidFill>
                  <a:srgbClr val="FFFFFF"/>
                </a:solidFill>
                <a:latin typeface="Raleway"/>
                <a:ea typeface="Raleway"/>
                <a:cs typeface="Raleway"/>
                <a:sym typeface="Raleway"/>
              </a:rPr>
              <a:t>Attention</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p:nvPr/>
        </p:nvSpPr>
        <p:spPr>
          <a:xfrm>
            <a:off x="619050" y="112550"/>
            <a:ext cx="8002199" cy="4445699"/>
          </a:xfrm>
          <a:prstGeom prst="rect">
            <a:avLst/>
          </a:prstGeom>
          <a:noFill/>
          <a:ln>
            <a:noFill/>
          </a:ln>
        </p:spPr>
        <p:txBody>
          <a:bodyPr lIns="91425" tIns="91425" rIns="91425" bIns="91425" anchor="ctr" anchorCtr="0">
            <a:noAutofit/>
          </a:bodyPr>
          <a:lstStyle/>
          <a:p>
            <a:pPr marL="0" lvl="0" indent="0" algn="l" rtl="0">
              <a:lnSpc>
                <a:spcPct val="115000"/>
              </a:lnSpc>
              <a:spcBef>
                <a:spcPts val="0"/>
              </a:spcBef>
              <a:buNone/>
            </a:pPr>
            <a:r>
              <a:rPr lang="en" sz="2000" b="1" i="1">
                <a:solidFill>
                  <a:srgbClr val="FFFFFF"/>
                </a:solidFill>
                <a:latin typeface="Raleway"/>
                <a:ea typeface="Raleway"/>
                <a:cs typeface="Raleway"/>
                <a:sym typeface="Raleway"/>
              </a:rPr>
              <a:t>These studies suggest a relationship with the cerebellum in such tasks as:</a:t>
            </a:r>
            <a:br>
              <a:rPr lang="en" sz="2000" b="1" i="1">
                <a:solidFill>
                  <a:srgbClr val="FFFFFF"/>
                </a:solidFill>
                <a:latin typeface="Raleway"/>
                <a:ea typeface="Raleway"/>
                <a:cs typeface="Raleway"/>
                <a:sym typeface="Raleway"/>
              </a:rPr>
            </a:br>
            <a:r>
              <a:rPr lang="en" sz="2000" b="1" i="1">
                <a:solidFill>
                  <a:srgbClr val="FFFFFF"/>
                </a:solidFill>
                <a:latin typeface="Raleway"/>
                <a:ea typeface="Raleway"/>
                <a:cs typeface="Raleway"/>
                <a:sym typeface="Raleway"/>
              </a:rPr>
              <a:t/>
            </a:r>
            <a:br>
              <a:rPr lang="en" sz="2000" b="1" i="1">
                <a:solidFill>
                  <a:srgbClr val="FFFFFF"/>
                </a:solidFill>
                <a:latin typeface="Raleway"/>
                <a:ea typeface="Raleway"/>
                <a:cs typeface="Raleway"/>
                <a:sym typeface="Raleway"/>
              </a:rPr>
            </a:br>
            <a:endParaRPr lang="en" sz="2000" b="1" i="1">
              <a:solidFill>
                <a:srgbClr val="FFFFFF"/>
              </a:solidFill>
              <a:latin typeface="Raleway"/>
              <a:ea typeface="Raleway"/>
              <a:cs typeface="Raleway"/>
              <a:sym typeface="Raleway"/>
            </a:endParaRPr>
          </a:p>
          <a:p>
            <a:pPr marL="457200" lvl="0" indent="-355600" algn="l" rtl="0">
              <a:lnSpc>
                <a:spcPct val="115000"/>
              </a:lnSpc>
              <a:spcBef>
                <a:spcPts val="0"/>
              </a:spcBef>
              <a:buClr>
                <a:srgbClr val="FFFFFF"/>
              </a:buClr>
              <a:buSzPct val="100000"/>
              <a:buFont typeface="Raleway"/>
              <a:buChar char="●"/>
            </a:pPr>
            <a:r>
              <a:rPr lang="en" sz="2000" b="1" i="1">
                <a:solidFill>
                  <a:srgbClr val="FFFFFF"/>
                </a:solidFill>
                <a:latin typeface="Raleway"/>
                <a:ea typeface="Raleway"/>
                <a:cs typeface="Raleway"/>
                <a:sym typeface="Raleway"/>
              </a:rPr>
              <a:t>predicting</a:t>
            </a:r>
          </a:p>
          <a:p>
            <a:pPr marL="457200" lvl="0" indent="-355600" algn="l" rtl="0">
              <a:lnSpc>
                <a:spcPct val="115000"/>
              </a:lnSpc>
              <a:spcBef>
                <a:spcPts val="0"/>
              </a:spcBef>
              <a:buClr>
                <a:srgbClr val="FFFFFF"/>
              </a:buClr>
              <a:buSzPct val="100000"/>
              <a:buFont typeface="Raleway"/>
              <a:buChar char="●"/>
            </a:pPr>
            <a:r>
              <a:rPr lang="en" sz="2000" b="1" i="1">
                <a:solidFill>
                  <a:srgbClr val="FFFFFF"/>
                </a:solidFill>
                <a:latin typeface="Raleway"/>
                <a:ea typeface="Raleway"/>
                <a:cs typeface="Raleway"/>
                <a:sym typeface="Raleway"/>
              </a:rPr>
              <a:t>sequencing</a:t>
            </a:r>
          </a:p>
          <a:p>
            <a:pPr marL="457200" lvl="0" indent="-355600" algn="l" rtl="0">
              <a:lnSpc>
                <a:spcPct val="115000"/>
              </a:lnSpc>
              <a:spcBef>
                <a:spcPts val="0"/>
              </a:spcBef>
              <a:buClr>
                <a:srgbClr val="FFFFFF"/>
              </a:buClr>
              <a:buSzPct val="100000"/>
              <a:buFont typeface="Raleway"/>
              <a:buChar char="●"/>
            </a:pPr>
            <a:r>
              <a:rPr lang="en" sz="2000" b="1" i="1">
                <a:solidFill>
                  <a:srgbClr val="FFFFFF"/>
                </a:solidFill>
                <a:latin typeface="Raleway"/>
                <a:ea typeface="Raleway"/>
                <a:cs typeface="Raleway"/>
                <a:sym typeface="Raleway"/>
              </a:rPr>
              <a:t>ordering</a:t>
            </a:r>
          </a:p>
          <a:p>
            <a:pPr marL="457200" lvl="0" indent="-355600" algn="l" rtl="0">
              <a:lnSpc>
                <a:spcPct val="115000"/>
              </a:lnSpc>
              <a:spcBef>
                <a:spcPts val="0"/>
              </a:spcBef>
              <a:buClr>
                <a:srgbClr val="FFFFFF"/>
              </a:buClr>
              <a:buSzPct val="100000"/>
              <a:buFont typeface="Raleway"/>
              <a:buChar char="●"/>
            </a:pPr>
            <a:r>
              <a:rPr lang="en" sz="2000" b="1" i="1">
                <a:solidFill>
                  <a:srgbClr val="FFFFFF"/>
                </a:solidFill>
                <a:latin typeface="Raleway"/>
                <a:ea typeface="Raleway"/>
                <a:cs typeface="Raleway"/>
                <a:sym typeface="Raleway"/>
              </a:rPr>
              <a:t>timing</a:t>
            </a:r>
          </a:p>
          <a:p>
            <a:pPr marL="457200" lvl="0" indent="-355600" algn="l" rtl="0">
              <a:lnSpc>
                <a:spcPct val="115000"/>
              </a:lnSpc>
              <a:spcBef>
                <a:spcPts val="0"/>
              </a:spcBef>
              <a:buClr>
                <a:srgbClr val="FFFFFF"/>
              </a:buClr>
              <a:buSzPct val="100000"/>
              <a:buFont typeface="Raleway"/>
              <a:buChar char="●"/>
            </a:pPr>
            <a:r>
              <a:rPr lang="en" sz="2000" b="1" i="1">
                <a:solidFill>
                  <a:srgbClr val="FFFFFF"/>
                </a:solidFill>
                <a:latin typeface="Raleway"/>
                <a:ea typeface="Raleway"/>
                <a:cs typeface="Raleway"/>
                <a:sym typeface="Raleway"/>
              </a:rPr>
              <a:t>practicing or rehearsing a task</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ctrTitle" idx="4294967295"/>
          </p:nvPr>
        </p:nvSpPr>
        <p:spPr>
          <a:xfrm>
            <a:off x="260925" y="530550"/>
            <a:ext cx="8443500" cy="4338900"/>
          </a:xfrm>
          <a:prstGeom prst="rect">
            <a:avLst/>
          </a:prstGeom>
        </p:spPr>
        <p:txBody>
          <a:bodyPr lIns="91425" tIns="91425" rIns="91425" bIns="91425" anchor="t" anchorCtr="0">
            <a:noAutofit/>
          </a:bodyPr>
          <a:lstStyle/>
          <a:p>
            <a:pPr lvl="0" rtl="0">
              <a:spcBef>
                <a:spcPts val="0"/>
              </a:spcBef>
              <a:buNone/>
            </a:pPr>
            <a:r>
              <a:rPr lang="en" sz="6000" b="0" i="1">
                <a:solidFill>
                  <a:srgbClr val="F3F3F3"/>
                </a:solidFill>
                <a:latin typeface="Comic Sans MS"/>
                <a:ea typeface="Comic Sans MS"/>
                <a:cs typeface="Comic Sans MS"/>
                <a:sym typeface="Comic Sans MS"/>
              </a:rPr>
              <a:t>Cognitive and </a:t>
            </a:r>
          </a:p>
          <a:p>
            <a:pPr lvl="0" rtl="0">
              <a:spcBef>
                <a:spcPts val="0"/>
              </a:spcBef>
              <a:buNone/>
            </a:pPr>
            <a:endParaRPr sz="6000" b="0" i="1">
              <a:solidFill>
                <a:srgbClr val="F3F3F3"/>
              </a:solidFill>
              <a:latin typeface="Comic Sans MS"/>
              <a:ea typeface="Comic Sans MS"/>
              <a:cs typeface="Comic Sans MS"/>
              <a:sym typeface="Comic Sans MS"/>
            </a:endParaRPr>
          </a:p>
          <a:p>
            <a:pPr lvl="0" rtl="0">
              <a:spcBef>
                <a:spcPts val="0"/>
              </a:spcBef>
              <a:buNone/>
            </a:pPr>
            <a:r>
              <a:rPr lang="en" sz="6000" b="0" i="1">
                <a:solidFill>
                  <a:srgbClr val="F3F3F3"/>
                </a:solidFill>
                <a:latin typeface="Comic Sans MS"/>
                <a:ea typeface="Comic Sans MS"/>
                <a:cs typeface="Comic Sans MS"/>
                <a:sym typeface="Comic Sans MS"/>
              </a:rPr>
              <a:t>Anatomical Evidence</a:t>
            </a:r>
          </a:p>
          <a:p>
            <a:pPr lvl="0" rtl="0">
              <a:spcBef>
                <a:spcPts val="0"/>
              </a:spcBef>
              <a:buNone/>
            </a:pPr>
            <a:endParaRPr sz="2500">
              <a:solidFill>
                <a:srgbClr val="F3F3F3"/>
              </a:solidFill>
            </a:endParaRP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Shape 78"/>
          <p:cNvSpPr txBox="1">
            <a:spLocks noGrp="1"/>
          </p:cNvSpPr>
          <p:nvPr>
            <p:ph type="ctrTitle"/>
          </p:nvPr>
        </p:nvSpPr>
        <p:spPr>
          <a:xfrm>
            <a:off x="784600" y="630225"/>
            <a:ext cx="7918499" cy="2383499"/>
          </a:xfrm>
          <a:prstGeom prst="rect">
            <a:avLst/>
          </a:prstGeom>
        </p:spPr>
        <p:txBody>
          <a:bodyPr lIns="91425" tIns="91425" rIns="91425" bIns="91425" anchor="t" anchorCtr="0">
            <a:noAutofit/>
          </a:bodyPr>
          <a:lstStyle/>
          <a:p>
            <a:pPr lvl="0" rtl="0">
              <a:spcBef>
                <a:spcPts val="0"/>
              </a:spcBef>
              <a:buNone/>
            </a:pPr>
            <a:r>
              <a:rPr lang="en"/>
              <a:t>Warm Up</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ctrTitle"/>
          </p:nvPr>
        </p:nvSpPr>
        <p:spPr>
          <a:xfrm>
            <a:off x="1036225" y="82275"/>
            <a:ext cx="7171199" cy="4338900"/>
          </a:xfrm>
          <a:prstGeom prst="rect">
            <a:avLst/>
          </a:prstGeom>
        </p:spPr>
        <p:txBody>
          <a:bodyPr lIns="91425" tIns="91425" rIns="91425" bIns="91425" anchor="t" anchorCtr="0">
            <a:noAutofit/>
          </a:bodyPr>
          <a:lstStyle/>
          <a:p>
            <a:pPr lvl="0" algn="ctr" rtl="0">
              <a:lnSpc>
                <a:spcPct val="115000"/>
              </a:lnSpc>
              <a:spcBef>
                <a:spcPts val="0"/>
              </a:spcBef>
              <a:buNone/>
            </a:pPr>
            <a:endParaRPr sz="2000">
              <a:solidFill>
                <a:srgbClr val="F3F3F3"/>
              </a:solidFill>
            </a:endParaRPr>
          </a:p>
          <a:p>
            <a:pPr lvl="0" rtl="0">
              <a:spcBef>
                <a:spcPts val="0"/>
              </a:spcBef>
              <a:buNone/>
            </a:pPr>
            <a:r>
              <a:rPr lang="en" sz="2500">
                <a:solidFill>
                  <a:srgbClr val="F3F3F3"/>
                </a:solidFill>
              </a:rPr>
              <a:t>Vestibular System</a:t>
            </a:r>
          </a:p>
          <a:p>
            <a:pPr lvl="0" rtl="0">
              <a:spcBef>
                <a:spcPts val="0"/>
              </a:spcBef>
              <a:buNone/>
            </a:pPr>
            <a:endParaRPr sz="2500">
              <a:solidFill>
                <a:srgbClr val="F3F3F3"/>
              </a:solidFill>
            </a:endParaRPr>
          </a:p>
        </p:txBody>
      </p:sp>
      <p:pic>
        <p:nvPicPr>
          <p:cNvPr id="198" name="Shape 198"/>
          <p:cNvPicPr preferRelativeResize="0"/>
          <p:nvPr/>
        </p:nvPicPr>
        <p:blipFill>
          <a:blip r:embed="rId3">
            <a:alphaModFix/>
          </a:blip>
          <a:stretch>
            <a:fillRect/>
          </a:stretch>
        </p:blipFill>
        <p:spPr>
          <a:xfrm>
            <a:off x="1110950" y="1016625"/>
            <a:ext cx="7096475" cy="3529075"/>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txBox="1">
            <a:spLocks noGrp="1"/>
          </p:cNvSpPr>
          <p:nvPr>
            <p:ph type="ctrTitle"/>
          </p:nvPr>
        </p:nvSpPr>
        <p:spPr>
          <a:xfrm>
            <a:off x="1036225" y="82275"/>
            <a:ext cx="7171199" cy="4338900"/>
          </a:xfrm>
          <a:prstGeom prst="rect">
            <a:avLst/>
          </a:prstGeom>
        </p:spPr>
        <p:txBody>
          <a:bodyPr lIns="91425" tIns="91425" rIns="91425" bIns="91425" anchor="t" anchorCtr="0">
            <a:noAutofit/>
          </a:bodyPr>
          <a:lstStyle/>
          <a:p>
            <a:pPr lvl="0" algn="ctr" rtl="0">
              <a:lnSpc>
                <a:spcPct val="115000"/>
              </a:lnSpc>
              <a:spcBef>
                <a:spcPts val="0"/>
              </a:spcBef>
              <a:buNone/>
            </a:pPr>
            <a:endParaRPr sz="2000">
              <a:solidFill>
                <a:srgbClr val="F3F3F3"/>
              </a:solidFill>
            </a:endParaRPr>
          </a:p>
          <a:p>
            <a:pPr lvl="0" rtl="0">
              <a:spcBef>
                <a:spcPts val="0"/>
              </a:spcBef>
              <a:buNone/>
            </a:pPr>
            <a:endParaRPr sz="2500">
              <a:solidFill>
                <a:srgbClr val="F3F3F3"/>
              </a:solidFill>
            </a:endParaRPr>
          </a:p>
          <a:p>
            <a:pPr lvl="0" rtl="0">
              <a:spcBef>
                <a:spcPts val="0"/>
              </a:spcBef>
              <a:buNone/>
            </a:pPr>
            <a:endParaRPr sz="2500">
              <a:solidFill>
                <a:srgbClr val="F3F3F3"/>
              </a:solidFill>
            </a:endParaRPr>
          </a:p>
        </p:txBody>
      </p:sp>
      <p:pic>
        <p:nvPicPr>
          <p:cNvPr id="204" name="Shape 204"/>
          <p:cNvPicPr preferRelativeResize="0"/>
          <p:nvPr/>
        </p:nvPicPr>
        <p:blipFill>
          <a:blip r:embed="rId3">
            <a:alphaModFix/>
          </a:blip>
          <a:stretch>
            <a:fillRect/>
          </a:stretch>
        </p:blipFill>
        <p:spPr>
          <a:xfrm>
            <a:off x="1036225" y="981475"/>
            <a:ext cx="7781199" cy="3921499"/>
          </a:xfrm>
          <a:prstGeom prst="rect">
            <a:avLst/>
          </a:prstGeom>
          <a:noFill/>
          <a:ln>
            <a:noFill/>
          </a:ln>
        </p:spPr>
      </p:pic>
      <p:sp>
        <p:nvSpPr>
          <p:cNvPr id="205" name="Shape 205"/>
          <p:cNvSpPr txBox="1">
            <a:spLocks noGrp="1"/>
          </p:cNvSpPr>
          <p:nvPr>
            <p:ph type="ctrTitle"/>
          </p:nvPr>
        </p:nvSpPr>
        <p:spPr>
          <a:xfrm>
            <a:off x="986400" y="485700"/>
            <a:ext cx="7171199" cy="4417199"/>
          </a:xfrm>
          <a:prstGeom prst="rect">
            <a:avLst/>
          </a:prstGeom>
        </p:spPr>
        <p:txBody>
          <a:bodyPr lIns="91425" tIns="91425" rIns="91425" bIns="91425" anchor="t" anchorCtr="0">
            <a:noAutofit/>
          </a:bodyPr>
          <a:lstStyle/>
          <a:p>
            <a:pPr lvl="0" rtl="0">
              <a:spcBef>
                <a:spcPts val="0"/>
              </a:spcBef>
              <a:buNone/>
            </a:pPr>
            <a:r>
              <a:rPr lang="en" sz="2500">
                <a:solidFill>
                  <a:srgbClr val="F3F3F3"/>
                </a:solidFill>
                <a:latin typeface="Calibri"/>
                <a:ea typeface="Calibri"/>
                <a:cs typeface="Calibri"/>
                <a:sym typeface="Calibri"/>
              </a:rPr>
              <a:t>Cerebellar System</a:t>
            </a:r>
          </a:p>
          <a:p>
            <a:pPr lvl="0" rtl="0">
              <a:spcBef>
                <a:spcPts val="0"/>
              </a:spcBef>
              <a:buNone/>
            </a:pPr>
            <a:endParaRPr sz="2500">
              <a:solidFill>
                <a:srgbClr val="F3F3F3"/>
              </a:solidFill>
            </a:endParaRP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Shape 210"/>
          <p:cNvSpPr txBox="1"/>
          <p:nvPr/>
        </p:nvSpPr>
        <p:spPr>
          <a:xfrm>
            <a:off x="385150" y="658525"/>
            <a:ext cx="6534899" cy="2782800"/>
          </a:xfrm>
          <a:prstGeom prst="rect">
            <a:avLst/>
          </a:prstGeom>
          <a:noFill/>
          <a:ln>
            <a:noFill/>
          </a:ln>
        </p:spPr>
        <p:txBody>
          <a:bodyPr lIns="91425" tIns="91425" rIns="91425" bIns="91425" anchor="ctr" anchorCtr="0">
            <a:noAutofit/>
          </a:bodyPr>
          <a:lstStyle/>
          <a:p>
            <a:pPr lvl="0" rtl="0">
              <a:spcBef>
                <a:spcPts val="0"/>
              </a:spcBef>
              <a:buNone/>
            </a:pPr>
            <a:r>
              <a:rPr lang="en" sz="1800" b="1">
                <a:solidFill>
                  <a:srgbClr val="F3F3F3"/>
                </a:solidFill>
                <a:latin typeface="Raleway"/>
                <a:ea typeface="Raleway"/>
                <a:cs typeface="Raleway"/>
                <a:sym typeface="Raleway"/>
              </a:rPr>
              <a:t>Playground activities such as:</a:t>
            </a:r>
          </a:p>
          <a:p>
            <a:pPr marL="457200" lvl="0" indent="-342900" rtl="0">
              <a:spcBef>
                <a:spcPts val="0"/>
              </a:spcBef>
              <a:buClr>
                <a:srgbClr val="F3F3F3"/>
              </a:buClr>
              <a:buSzPct val="100000"/>
              <a:buFont typeface="Raleway"/>
              <a:buChar char="●"/>
            </a:pPr>
            <a:r>
              <a:rPr lang="en" sz="1800" b="1">
                <a:solidFill>
                  <a:srgbClr val="F3F3F3"/>
                </a:solidFill>
                <a:latin typeface="Raleway"/>
                <a:ea typeface="Raleway"/>
                <a:cs typeface="Raleway"/>
                <a:sym typeface="Raleway"/>
              </a:rPr>
              <a:t>swinging</a:t>
            </a:r>
          </a:p>
          <a:p>
            <a:pPr marL="457200" lvl="0" indent="-342900" rtl="0">
              <a:spcBef>
                <a:spcPts val="0"/>
              </a:spcBef>
              <a:buClr>
                <a:srgbClr val="F3F3F3"/>
              </a:buClr>
              <a:buSzPct val="100000"/>
              <a:buFont typeface="Raleway"/>
              <a:buChar char="●"/>
            </a:pPr>
            <a:r>
              <a:rPr lang="en" sz="1800" b="1">
                <a:solidFill>
                  <a:srgbClr val="F3F3F3"/>
                </a:solidFill>
                <a:latin typeface="Raleway"/>
                <a:ea typeface="Raleway"/>
                <a:cs typeface="Raleway"/>
                <a:sym typeface="Raleway"/>
              </a:rPr>
              <a:t>Rolling</a:t>
            </a:r>
          </a:p>
          <a:p>
            <a:pPr marL="457200" lvl="0" indent="-342900" rtl="0">
              <a:spcBef>
                <a:spcPts val="0"/>
              </a:spcBef>
              <a:buClr>
                <a:srgbClr val="F3F3F3"/>
              </a:buClr>
              <a:buSzPct val="100000"/>
              <a:buFont typeface="Raleway"/>
              <a:buChar char="●"/>
            </a:pPr>
            <a:r>
              <a:rPr lang="en" sz="1800" b="1">
                <a:solidFill>
                  <a:srgbClr val="F3F3F3"/>
                </a:solidFill>
                <a:latin typeface="Raleway"/>
                <a:ea typeface="Raleway"/>
                <a:cs typeface="Raleway"/>
                <a:sym typeface="Raleway"/>
              </a:rPr>
              <a:t>running</a:t>
            </a:r>
          </a:p>
          <a:p>
            <a:pPr marL="457200" lvl="0" indent="-342900" rtl="0">
              <a:spcBef>
                <a:spcPts val="0"/>
              </a:spcBef>
              <a:buClr>
                <a:srgbClr val="F3F3F3"/>
              </a:buClr>
              <a:buSzPct val="100000"/>
              <a:buFont typeface="Raleway"/>
              <a:buChar char="●"/>
            </a:pPr>
            <a:r>
              <a:rPr lang="en" sz="1800" b="1">
                <a:solidFill>
                  <a:srgbClr val="F3F3F3"/>
                </a:solidFill>
                <a:latin typeface="Raleway"/>
                <a:ea typeface="Raleway"/>
                <a:cs typeface="Raleway"/>
                <a:sym typeface="Raleway"/>
              </a:rPr>
              <a:t>jumping</a:t>
            </a:r>
          </a:p>
          <a:p>
            <a:pPr marL="457200" lvl="0" indent="-342900" rtl="0">
              <a:spcBef>
                <a:spcPts val="0"/>
              </a:spcBef>
              <a:buClr>
                <a:srgbClr val="F3F3F3"/>
              </a:buClr>
              <a:buSzPct val="100000"/>
              <a:buFont typeface="Raleway"/>
              <a:buChar char="●"/>
            </a:pPr>
            <a:r>
              <a:rPr lang="en" sz="1800" b="1">
                <a:solidFill>
                  <a:srgbClr val="F3F3F3"/>
                </a:solidFill>
                <a:latin typeface="Raleway"/>
                <a:ea typeface="Raleway"/>
                <a:cs typeface="Raleway"/>
                <a:sym typeface="Raleway"/>
              </a:rPr>
              <a:t>pointing</a:t>
            </a:r>
          </a:p>
          <a:p>
            <a:pPr marL="457200" lvl="0" indent="-342900" rtl="0">
              <a:spcBef>
                <a:spcPts val="0"/>
              </a:spcBef>
              <a:buClr>
                <a:srgbClr val="F3F3F3"/>
              </a:buClr>
              <a:buSzPct val="100000"/>
              <a:buFont typeface="Raleway"/>
              <a:buChar char="●"/>
            </a:pPr>
            <a:r>
              <a:rPr lang="en" sz="1800" b="1">
                <a:solidFill>
                  <a:srgbClr val="F3F3F3"/>
                </a:solidFill>
                <a:latin typeface="Raleway"/>
                <a:ea typeface="Raleway"/>
                <a:cs typeface="Raleway"/>
                <a:sym typeface="Raleway"/>
              </a:rPr>
              <a:t>crawling</a:t>
            </a:r>
          </a:p>
          <a:p>
            <a:pPr lvl="0" rtl="0">
              <a:spcBef>
                <a:spcPts val="0"/>
              </a:spcBef>
              <a:buNone/>
            </a:pPr>
            <a:r>
              <a:rPr lang="en" sz="2300" b="1">
                <a:solidFill>
                  <a:srgbClr val="F3F3F3"/>
                </a:solidFill>
                <a:latin typeface="Verdana"/>
                <a:ea typeface="Verdana"/>
                <a:cs typeface="Verdana"/>
                <a:sym typeface="Verdana"/>
              </a:rPr>
              <a:t/>
            </a:r>
            <a:br>
              <a:rPr lang="en" sz="2300" b="1">
                <a:solidFill>
                  <a:srgbClr val="F3F3F3"/>
                </a:solidFill>
                <a:latin typeface="Verdana"/>
                <a:ea typeface="Verdana"/>
                <a:cs typeface="Verdana"/>
                <a:sym typeface="Verdana"/>
              </a:rPr>
            </a:br>
            <a:r>
              <a:rPr lang="en" sz="2300" i="1">
                <a:solidFill>
                  <a:srgbClr val="F3F3F3"/>
                </a:solidFill>
                <a:latin typeface="Verdana"/>
                <a:ea typeface="Verdana"/>
                <a:cs typeface="Verdana"/>
                <a:sym typeface="Verdana"/>
              </a:rPr>
              <a:t> stimulate inner ear action.</a:t>
            </a:r>
          </a:p>
        </p:txBody>
      </p:sp>
      <p:pic>
        <p:nvPicPr>
          <p:cNvPr id="211" name="Shape 211"/>
          <p:cNvPicPr preferRelativeResize="0"/>
          <p:nvPr/>
        </p:nvPicPr>
        <p:blipFill>
          <a:blip r:embed="rId3">
            <a:alphaModFix/>
          </a:blip>
          <a:stretch>
            <a:fillRect/>
          </a:stretch>
        </p:blipFill>
        <p:spPr>
          <a:xfrm>
            <a:off x="5801950" y="1428750"/>
            <a:ext cx="3209525" cy="3209525"/>
          </a:xfrm>
          <a:prstGeom prst="rect">
            <a:avLst/>
          </a:prstGeom>
          <a:noFill/>
          <a:ln>
            <a:noFill/>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p:nvPr/>
        </p:nvSpPr>
        <p:spPr>
          <a:xfrm>
            <a:off x="448350" y="1071750"/>
            <a:ext cx="8194800" cy="3000000"/>
          </a:xfrm>
          <a:prstGeom prst="rect">
            <a:avLst/>
          </a:prstGeom>
          <a:noFill/>
          <a:ln>
            <a:noFill/>
          </a:ln>
        </p:spPr>
        <p:txBody>
          <a:bodyPr lIns="91425" tIns="91425" rIns="91425" bIns="91425" anchor="ctr" anchorCtr="0">
            <a:noAutofit/>
          </a:bodyPr>
          <a:lstStyle/>
          <a:p>
            <a:pPr lvl="0" rtl="0">
              <a:spcBef>
                <a:spcPts val="0"/>
              </a:spcBef>
              <a:buClr>
                <a:schemeClr val="dk2"/>
              </a:buClr>
              <a:buSzPct val="31428"/>
              <a:buFont typeface="Arial"/>
              <a:buNone/>
            </a:pPr>
            <a:r>
              <a:rPr lang="en" sz="3500" i="1">
                <a:solidFill>
                  <a:srgbClr val="F3F3F3"/>
                </a:solidFill>
                <a:latin typeface="Comic Sans MS"/>
                <a:ea typeface="Comic Sans MS"/>
                <a:cs typeface="Comic Sans MS"/>
                <a:sym typeface="Comic Sans MS"/>
              </a:rPr>
              <a:t>Lyelle Palmer of Winona State University has document significant gains in attention and reading from stimulating these activities” (Palmer, 2003).</a:t>
            </a:r>
          </a:p>
          <a:p>
            <a:pPr lvl="0" rtl="0">
              <a:spcBef>
                <a:spcPts val="0"/>
              </a:spcBef>
              <a:buNone/>
            </a:pPr>
            <a:endParaRPr sz="3000" b="1" i="1">
              <a:solidFill>
                <a:srgbClr val="F3F3F3"/>
              </a:solidFill>
              <a:latin typeface="Raleway"/>
              <a:ea typeface="Raleway"/>
              <a:cs typeface="Raleway"/>
              <a:sym typeface="Raleway"/>
            </a:endParaRPr>
          </a:p>
          <a:p>
            <a:pPr lvl="0" rtl="0">
              <a:spcBef>
                <a:spcPts val="0"/>
              </a:spcBef>
              <a:buNone/>
            </a:pPr>
            <a:endParaRPr sz="1800" b="1">
              <a:solidFill>
                <a:srgbClr val="F3F3F3"/>
              </a:solidFill>
              <a:latin typeface="Raleway"/>
              <a:ea typeface="Raleway"/>
              <a:cs typeface="Raleway"/>
              <a:sym typeface="Raleway"/>
            </a:endParaRP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Shape 221"/>
          <p:cNvPicPr preferRelativeResize="0"/>
          <p:nvPr/>
        </p:nvPicPr>
        <p:blipFill>
          <a:blip r:embed="rId3">
            <a:alphaModFix/>
          </a:blip>
          <a:stretch>
            <a:fillRect/>
          </a:stretch>
        </p:blipFill>
        <p:spPr>
          <a:xfrm>
            <a:off x="286450" y="314750"/>
            <a:ext cx="8580801" cy="4514000"/>
          </a:xfrm>
          <a:prstGeom prst="rect">
            <a:avLst/>
          </a:prstGeom>
          <a:noFill/>
          <a:ln>
            <a:noFill/>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p:nvPr/>
        </p:nvSpPr>
        <p:spPr>
          <a:xfrm>
            <a:off x="298900" y="821975"/>
            <a:ext cx="8456399" cy="3585299"/>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en" sz="6000" b="1">
                <a:solidFill>
                  <a:srgbClr val="F3F3F3"/>
                </a:solidFill>
              </a:rPr>
              <a:t>LET’S </a:t>
            </a:r>
          </a:p>
          <a:p>
            <a:pPr lvl="0" rtl="0">
              <a:lnSpc>
                <a:spcPct val="115000"/>
              </a:lnSpc>
              <a:spcBef>
                <a:spcPts val="0"/>
              </a:spcBef>
              <a:buNone/>
            </a:pPr>
            <a:r>
              <a:rPr lang="en" sz="6000" b="1">
                <a:solidFill>
                  <a:srgbClr val="F3F3F3"/>
                </a:solidFill>
              </a:rPr>
              <a:t>MOVE!</a:t>
            </a:r>
          </a:p>
        </p:txBody>
      </p:sp>
      <p:sp>
        <p:nvSpPr>
          <p:cNvPr id="227" name="Shape 227">
            <a:hlinkClick r:id="rId3"/>
          </p:cNvPr>
          <p:cNvSpPr/>
          <p:nvPr/>
        </p:nvSpPr>
        <p:spPr>
          <a:xfrm>
            <a:off x="4124750" y="670900"/>
            <a:ext cx="4572000" cy="3429000"/>
          </a:xfrm>
          <a:prstGeom prst="rect">
            <a:avLst/>
          </a:prstGeom>
          <a:blipFill>
            <a:blip r:embed="rId4">
              <a:alphaModFix/>
            </a:blip>
            <a:stretch>
              <a:fillRect/>
            </a:stretch>
          </a:blipFill>
          <a:ln>
            <a:noFill/>
          </a:ln>
        </p:spPr>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p:nvPr/>
        </p:nvSpPr>
        <p:spPr>
          <a:xfrm>
            <a:off x="298900" y="821975"/>
            <a:ext cx="8456399" cy="3585299"/>
          </a:xfrm>
          <a:prstGeom prst="rect">
            <a:avLst/>
          </a:prstGeom>
          <a:noFill/>
          <a:ln>
            <a:noFill/>
          </a:ln>
        </p:spPr>
        <p:txBody>
          <a:bodyPr lIns="91425" tIns="91425" rIns="91425" bIns="91425" anchor="ctr" anchorCtr="0">
            <a:noAutofit/>
          </a:bodyPr>
          <a:lstStyle/>
          <a:p>
            <a:pPr lvl="0" rtl="0">
              <a:lnSpc>
                <a:spcPct val="115000"/>
              </a:lnSpc>
              <a:spcBef>
                <a:spcPts val="0"/>
              </a:spcBef>
              <a:buClr>
                <a:schemeClr val="dk2"/>
              </a:buClr>
              <a:buSzPct val="45833"/>
              <a:buFont typeface="Arial"/>
              <a:buNone/>
            </a:pPr>
            <a:r>
              <a:rPr lang="en" sz="2400" b="1">
                <a:solidFill>
                  <a:srgbClr val="F3F3F3"/>
                </a:solidFill>
              </a:rPr>
              <a:t>Exercise feeds the brain with neurotropins (high-nutrient chemical “packages”, which increase the number of connections between the neurons.</a:t>
            </a:r>
          </a:p>
          <a:p>
            <a:pPr lvl="0" rtl="0">
              <a:lnSpc>
                <a:spcPct val="115000"/>
              </a:lnSpc>
              <a:spcBef>
                <a:spcPts val="0"/>
              </a:spcBef>
              <a:buNone/>
            </a:pPr>
            <a:endParaRPr sz="2400" b="1">
              <a:solidFill>
                <a:srgbClr val="F3F3F3"/>
              </a:solidFill>
            </a:endParaRPr>
          </a:p>
          <a:p>
            <a:pPr marL="457200" lvl="0" indent="-381000" rtl="0">
              <a:lnSpc>
                <a:spcPct val="115000"/>
              </a:lnSpc>
              <a:spcBef>
                <a:spcPts val="0"/>
              </a:spcBef>
              <a:buClr>
                <a:srgbClr val="F3F3F3"/>
              </a:buClr>
              <a:buSzPct val="100000"/>
              <a:buChar char="●"/>
            </a:pPr>
            <a:r>
              <a:rPr lang="en" sz="2400" b="1">
                <a:solidFill>
                  <a:srgbClr val="F3F3F3"/>
                </a:solidFill>
              </a:rPr>
              <a:t>Increase heart rate</a:t>
            </a:r>
          </a:p>
          <a:p>
            <a:pPr marL="457200" lvl="0" indent="-381000" rtl="0">
              <a:lnSpc>
                <a:spcPct val="115000"/>
              </a:lnSpc>
              <a:spcBef>
                <a:spcPts val="0"/>
              </a:spcBef>
              <a:buClr>
                <a:srgbClr val="F3F3F3"/>
              </a:buClr>
              <a:buSzPct val="100000"/>
              <a:buChar char="●"/>
            </a:pPr>
            <a:r>
              <a:rPr lang="en" sz="2400" b="1">
                <a:solidFill>
                  <a:srgbClr val="F3F3F3"/>
                </a:solidFill>
              </a:rPr>
              <a:t>Increase EEG activity (electroencephalogram showing brain activity)</a:t>
            </a:r>
          </a:p>
          <a:p>
            <a:pPr marL="457200" lvl="0" indent="-381000" rtl="0">
              <a:lnSpc>
                <a:spcPct val="115000"/>
              </a:lnSpc>
              <a:spcBef>
                <a:spcPts val="0"/>
              </a:spcBef>
              <a:buClr>
                <a:srgbClr val="F3F3F3"/>
              </a:buClr>
              <a:buSzPct val="100000"/>
              <a:buChar char="●"/>
            </a:pPr>
            <a:r>
              <a:rPr lang="en" sz="2400" b="1">
                <a:solidFill>
                  <a:srgbClr val="F3F3F3"/>
                </a:solidFill>
              </a:rPr>
              <a:t>Increase in excitatory active brain chemicals</a:t>
            </a: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Shape 237"/>
          <p:cNvSpPr txBox="1">
            <a:spLocks noGrp="1"/>
          </p:cNvSpPr>
          <p:nvPr>
            <p:ph type="ctrTitle"/>
          </p:nvPr>
        </p:nvSpPr>
        <p:spPr>
          <a:xfrm>
            <a:off x="706900" y="257500"/>
            <a:ext cx="8325299" cy="1541999"/>
          </a:xfrm>
          <a:prstGeom prst="rect">
            <a:avLst/>
          </a:prstGeom>
        </p:spPr>
        <p:txBody>
          <a:bodyPr lIns="91425" tIns="91425" rIns="91425" bIns="91425" anchor="t" anchorCtr="0">
            <a:noAutofit/>
          </a:bodyPr>
          <a:lstStyle/>
          <a:p>
            <a:pPr lvl="0">
              <a:spcBef>
                <a:spcPts val="0"/>
              </a:spcBef>
              <a:buNone/>
            </a:pPr>
            <a:r>
              <a:rPr lang="en" sz="4000"/>
              <a:t>Neuron Activity &amp; Movement</a:t>
            </a:r>
          </a:p>
        </p:txBody>
      </p:sp>
      <p:sp>
        <p:nvSpPr>
          <p:cNvPr id="238" name="Shape 238"/>
          <p:cNvSpPr txBox="1">
            <a:spLocks noGrp="1"/>
          </p:cNvSpPr>
          <p:nvPr>
            <p:ph type="subTitle" idx="1"/>
          </p:nvPr>
        </p:nvSpPr>
        <p:spPr>
          <a:xfrm>
            <a:off x="452125" y="919350"/>
            <a:ext cx="8406000" cy="3511200"/>
          </a:xfrm>
          <a:prstGeom prst="rect">
            <a:avLst/>
          </a:prstGeom>
        </p:spPr>
        <p:txBody>
          <a:bodyPr lIns="91425" tIns="91425" rIns="91425" bIns="91425" anchor="b" anchorCtr="0">
            <a:noAutofit/>
          </a:bodyPr>
          <a:lstStyle/>
          <a:p>
            <a:pPr marL="457200" lvl="0" indent="-228600" rtl="0">
              <a:lnSpc>
                <a:spcPct val="115000"/>
              </a:lnSpc>
              <a:spcBef>
                <a:spcPts val="0"/>
              </a:spcBef>
              <a:buClr>
                <a:srgbClr val="F3F3F3"/>
              </a:buClr>
              <a:buFont typeface="Comic Sans MS"/>
              <a:buAutoNum type="arabicPeriod"/>
            </a:pPr>
            <a:r>
              <a:rPr lang="en" b="1" i="1">
                <a:solidFill>
                  <a:srgbClr val="F3F3F3"/>
                </a:solidFill>
                <a:latin typeface="Comic Sans MS"/>
                <a:ea typeface="Comic Sans MS"/>
                <a:cs typeface="Comic Sans MS"/>
                <a:sym typeface="Comic Sans MS"/>
              </a:rPr>
              <a:t>Motor Plan: </a:t>
            </a:r>
          </a:p>
          <a:p>
            <a:pPr lvl="0" rtl="0">
              <a:lnSpc>
                <a:spcPct val="115000"/>
              </a:lnSpc>
              <a:spcBef>
                <a:spcPts val="0"/>
              </a:spcBef>
              <a:buNone/>
            </a:pPr>
            <a:r>
              <a:rPr lang="en">
                <a:solidFill>
                  <a:srgbClr val="F3F3F3"/>
                </a:solidFill>
                <a:latin typeface="Comic Sans MS"/>
                <a:ea typeface="Comic Sans MS"/>
                <a:cs typeface="Comic Sans MS"/>
                <a:sym typeface="Comic Sans MS"/>
              </a:rPr>
              <a:t>What are we doing? Which muscles need to contract, how fast and for how long?</a:t>
            </a:r>
          </a:p>
          <a:p>
            <a:pPr marL="228600" lvl="0" indent="-69850" rtl="0">
              <a:lnSpc>
                <a:spcPct val="115000"/>
              </a:lnSpc>
              <a:spcBef>
                <a:spcPts val="0"/>
              </a:spcBef>
              <a:buClr>
                <a:schemeClr val="dk2"/>
              </a:buClr>
              <a:buSzPct val="61111"/>
              <a:buFont typeface="Arial"/>
              <a:buNone/>
            </a:pPr>
            <a:r>
              <a:rPr lang="en" b="1">
                <a:solidFill>
                  <a:srgbClr val="F3F3F3"/>
                </a:solidFill>
                <a:latin typeface="Comic Sans MS"/>
                <a:ea typeface="Comic Sans MS"/>
                <a:cs typeface="Comic Sans MS"/>
                <a:sym typeface="Comic Sans MS"/>
              </a:rPr>
              <a:t>2. Position Sense</a:t>
            </a:r>
          </a:p>
          <a:p>
            <a:pPr marL="0" lvl="0" indent="-69850" rtl="0">
              <a:lnSpc>
                <a:spcPct val="115000"/>
              </a:lnSpc>
              <a:spcBef>
                <a:spcPts val="0"/>
              </a:spcBef>
              <a:buClr>
                <a:schemeClr val="dk2"/>
              </a:buClr>
              <a:buSzPct val="61111"/>
              <a:buFont typeface="Arial"/>
              <a:buNone/>
            </a:pPr>
            <a:r>
              <a:rPr lang="en">
                <a:solidFill>
                  <a:srgbClr val="F3F3F3"/>
                </a:solidFill>
                <a:latin typeface="Comic Sans MS"/>
                <a:ea typeface="Comic Sans MS"/>
                <a:cs typeface="Comic Sans MS"/>
                <a:sym typeface="Comic Sans MS"/>
              </a:rPr>
              <a:t>Receptors from the muscles are sent through the spinal cord and are tracked into the cerebellum so that the cerebellum is aware of what the message is that is being sent to the muscle and can keep track how the motion is going, if the motion needs to be corrected.</a:t>
            </a:r>
          </a:p>
          <a:p>
            <a:pPr marL="228600" lvl="0" indent="-69850" rtl="0">
              <a:lnSpc>
                <a:spcPct val="115000"/>
              </a:lnSpc>
              <a:spcBef>
                <a:spcPts val="0"/>
              </a:spcBef>
              <a:buClr>
                <a:schemeClr val="dk2"/>
              </a:buClr>
              <a:buSzPct val="61111"/>
              <a:buFont typeface="Arial"/>
              <a:buNone/>
            </a:pPr>
            <a:r>
              <a:rPr lang="en" b="1">
                <a:solidFill>
                  <a:srgbClr val="F3F3F3"/>
                </a:solidFill>
                <a:latin typeface="Comic Sans MS"/>
                <a:ea typeface="Comic Sans MS"/>
                <a:cs typeface="Comic Sans MS"/>
                <a:sym typeface="Comic Sans MS"/>
              </a:rPr>
              <a:t>3. Feedback</a:t>
            </a:r>
          </a:p>
          <a:p>
            <a:pPr marL="0" lvl="0" indent="-69850" rtl="0">
              <a:lnSpc>
                <a:spcPct val="115000"/>
              </a:lnSpc>
              <a:spcBef>
                <a:spcPts val="0"/>
              </a:spcBef>
              <a:buClr>
                <a:schemeClr val="dk2"/>
              </a:buClr>
              <a:buSzPct val="61111"/>
              <a:buFont typeface="Arial"/>
              <a:buNone/>
            </a:pPr>
            <a:r>
              <a:rPr lang="en">
                <a:solidFill>
                  <a:srgbClr val="F3F3F3"/>
                </a:solidFill>
                <a:latin typeface="Comic Sans MS"/>
                <a:ea typeface="Comic Sans MS"/>
                <a:cs typeface="Comic Sans MS"/>
                <a:sym typeface="Comic Sans MS"/>
              </a:rPr>
              <a:t>Motion Plan = is the motion being carried out properly?</a:t>
            </a:r>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Shape 243"/>
          <p:cNvSpPr txBox="1">
            <a:spLocks noGrp="1"/>
          </p:cNvSpPr>
          <p:nvPr>
            <p:ph type="title"/>
          </p:nvPr>
        </p:nvSpPr>
        <p:spPr>
          <a:xfrm>
            <a:off x="319500" y="936600"/>
            <a:ext cx="2807999" cy="755699"/>
          </a:xfrm>
          <a:prstGeom prst="rect">
            <a:avLst/>
          </a:prstGeom>
        </p:spPr>
        <p:txBody>
          <a:bodyPr lIns="91425" tIns="91425" rIns="91425" bIns="91425" anchor="b" anchorCtr="0">
            <a:noAutofit/>
          </a:bodyPr>
          <a:lstStyle/>
          <a:p>
            <a:pPr lvl="0">
              <a:spcBef>
                <a:spcPts val="0"/>
              </a:spcBef>
              <a:buNone/>
            </a:pPr>
            <a:r>
              <a:rPr lang="en">
                <a:solidFill>
                  <a:schemeClr val="lt1"/>
                </a:solidFill>
              </a:rPr>
              <a:t>Neuroplasticity</a:t>
            </a:r>
          </a:p>
        </p:txBody>
      </p:sp>
      <p:sp>
        <p:nvSpPr>
          <p:cNvPr id="244" name="Shape 244"/>
          <p:cNvSpPr txBox="1">
            <a:spLocks noGrp="1"/>
          </p:cNvSpPr>
          <p:nvPr>
            <p:ph type="body" idx="1"/>
          </p:nvPr>
        </p:nvSpPr>
        <p:spPr>
          <a:xfrm>
            <a:off x="969075" y="0"/>
            <a:ext cx="8348999" cy="755699"/>
          </a:xfrm>
          <a:prstGeom prst="rect">
            <a:avLst/>
          </a:prstGeom>
        </p:spPr>
        <p:txBody>
          <a:bodyPr lIns="91425" tIns="91425" rIns="91425" bIns="91425" anchor="t" anchorCtr="0">
            <a:noAutofit/>
          </a:bodyPr>
          <a:lstStyle/>
          <a:p>
            <a:pPr lvl="0">
              <a:spcBef>
                <a:spcPts val="0"/>
              </a:spcBef>
              <a:spcAft>
                <a:spcPts val="0"/>
              </a:spcAft>
              <a:buClr>
                <a:schemeClr val="dk2"/>
              </a:buClr>
              <a:buSzPct val="36666"/>
              <a:buFont typeface="Arial"/>
              <a:buNone/>
            </a:pPr>
            <a:r>
              <a:rPr lang="en" sz="3000">
                <a:solidFill>
                  <a:schemeClr val="lt1"/>
                </a:solidFill>
                <a:latin typeface="Comic Sans MS"/>
                <a:ea typeface="Comic Sans MS"/>
                <a:cs typeface="Comic Sans MS"/>
                <a:sym typeface="Comic Sans MS"/>
              </a:rPr>
              <a:t>“Neurons that fire together, wire together”</a:t>
            </a:r>
          </a:p>
        </p:txBody>
      </p:sp>
      <p:pic>
        <p:nvPicPr>
          <p:cNvPr id="245" name="Shape 245"/>
          <p:cNvPicPr preferRelativeResize="0"/>
          <p:nvPr/>
        </p:nvPicPr>
        <p:blipFill>
          <a:blip r:embed="rId3">
            <a:alphaModFix/>
          </a:blip>
          <a:stretch>
            <a:fillRect/>
          </a:stretch>
        </p:blipFill>
        <p:spPr>
          <a:xfrm>
            <a:off x="3662125" y="851300"/>
            <a:ext cx="5481876" cy="3608899"/>
          </a:xfrm>
          <a:prstGeom prst="rect">
            <a:avLst/>
          </a:prstGeom>
          <a:noFill/>
          <a:ln>
            <a:noFill/>
          </a:ln>
        </p:spPr>
      </p:pic>
      <p:sp>
        <p:nvSpPr>
          <p:cNvPr id="246" name="Shape 246"/>
          <p:cNvSpPr txBox="1"/>
          <p:nvPr/>
        </p:nvSpPr>
        <p:spPr>
          <a:xfrm>
            <a:off x="397575" y="1987825"/>
            <a:ext cx="2671199" cy="2074800"/>
          </a:xfrm>
          <a:prstGeom prst="rect">
            <a:avLst/>
          </a:prstGeom>
          <a:noFill/>
          <a:ln>
            <a:noFill/>
          </a:ln>
        </p:spPr>
        <p:txBody>
          <a:bodyPr lIns="91425" tIns="91425" rIns="91425" bIns="91425" anchor="t" anchorCtr="0">
            <a:noAutofit/>
          </a:bodyPr>
          <a:lstStyle/>
          <a:p>
            <a:pPr lvl="0">
              <a:spcBef>
                <a:spcPts val="0"/>
              </a:spcBef>
              <a:buNone/>
            </a:pPr>
            <a:endParaRPr/>
          </a:p>
        </p:txBody>
      </p:sp>
      <p:sp>
        <p:nvSpPr>
          <p:cNvPr id="247" name="Shape 247">
            <a:hlinkClick r:id="rId4"/>
          </p:cNvPr>
          <p:cNvSpPr/>
          <p:nvPr/>
        </p:nvSpPr>
        <p:spPr>
          <a:xfrm>
            <a:off x="0" y="2248725"/>
            <a:ext cx="3561299" cy="2670974"/>
          </a:xfrm>
          <a:prstGeom prst="rect">
            <a:avLst/>
          </a:prstGeom>
          <a:blipFill>
            <a:blip r:embed="rId5">
              <a:alphaModFix/>
            </a:blip>
            <a:stretch>
              <a:fillRect/>
            </a:stretch>
          </a:blipFill>
          <a:ln>
            <a:noFill/>
          </a:ln>
        </p:spPr>
      </p: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a:spLocks noGrp="1"/>
          </p:cNvSpPr>
          <p:nvPr>
            <p:ph type="ctrTitle"/>
          </p:nvPr>
        </p:nvSpPr>
        <p:spPr>
          <a:xfrm>
            <a:off x="1036225" y="82275"/>
            <a:ext cx="7171199" cy="2383499"/>
          </a:xfrm>
          <a:prstGeom prst="rect">
            <a:avLst/>
          </a:prstGeom>
        </p:spPr>
        <p:txBody>
          <a:bodyPr lIns="91425" tIns="91425" rIns="91425" bIns="91425" anchor="t" anchorCtr="0">
            <a:noAutofit/>
          </a:bodyPr>
          <a:lstStyle/>
          <a:p>
            <a:pPr lvl="0" indent="-228600" rtl="0">
              <a:lnSpc>
                <a:spcPct val="115000"/>
              </a:lnSpc>
              <a:spcBef>
                <a:spcPts val="0"/>
              </a:spcBef>
              <a:buNone/>
            </a:pPr>
            <a:endParaRPr sz="2400">
              <a:solidFill>
                <a:srgbClr val="F3F3F3"/>
              </a:solidFill>
            </a:endParaRPr>
          </a:p>
          <a:p>
            <a:pPr lvl="0" indent="-228600" rtl="0">
              <a:lnSpc>
                <a:spcPct val="115000"/>
              </a:lnSpc>
              <a:spcBef>
                <a:spcPts val="0"/>
              </a:spcBef>
              <a:buNone/>
            </a:pPr>
            <a:r>
              <a:rPr lang="en" sz="2000">
                <a:solidFill>
                  <a:srgbClr val="F3F3F3"/>
                </a:solidFill>
              </a:rPr>
              <a:t>    fMRI imaging now shows us that we predict (think about) movements before we execute them (move), thus control them better. Prior to motor activity we engage in rapid thought processes that:</a:t>
            </a:r>
            <a:br>
              <a:rPr lang="en" sz="2000">
                <a:solidFill>
                  <a:srgbClr val="F3F3F3"/>
                </a:solidFill>
              </a:rPr>
            </a:br>
            <a:endParaRPr lang="en" sz="2000">
              <a:solidFill>
                <a:srgbClr val="F3F3F3"/>
              </a:solidFill>
            </a:endParaRPr>
          </a:p>
          <a:p>
            <a:pPr lvl="0" indent="-228600" rtl="0">
              <a:lnSpc>
                <a:spcPct val="115000"/>
              </a:lnSpc>
              <a:spcBef>
                <a:spcPts val="0"/>
              </a:spcBef>
              <a:buNone/>
            </a:pPr>
            <a:r>
              <a:rPr lang="en" sz="2000">
                <a:solidFill>
                  <a:srgbClr val="F3F3F3"/>
                </a:solidFill>
              </a:rPr>
              <a:t>·        Set  goals</a:t>
            </a:r>
          </a:p>
          <a:p>
            <a:pPr lvl="0" indent="-228600" rtl="0">
              <a:lnSpc>
                <a:spcPct val="115000"/>
              </a:lnSpc>
              <a:spcBef>
                <a:spcPts val="0"/>
              </a:spcBef>
              <a:buNone/>
            </a:pPr>
            <a:r>
              <a:rPr lang="en" sz="2000">
                <a:solidFill>
                  <a:srgbClr val="F3F3F3"/>
                </a:solidFill>
              </a:rPr>
              <a:t>·        Analyse variables</a:t>
            </a:r>
          </a:p>
          <a:p>
            <a:pPr lvl="0" indent="-228600" rtl="0">
              <a:lnSpc>
                <a:spcPct val="115000"/>
              </a:lnSpc>
              <a:spcBef>
                <a:spcPts val="0"/>
              </a:spcBef>
              <a:buNone/>
            </a:pPr>
            <a:r>
              <a:rPr lang="en" sz="2000">
                <a:solidFill>
                  <a:srgbClr val="F3F3F3"/>
                </a:solidFill>
              </a:rPr>
              <a:t>·        Predict outcomes</a:t>
            </a:r>
          </a:p>
          <a:p>
            <a:pPr lvl="0" rtl="0">
              <a:lnSpc>
                <a:spcPct val="115000"/>
              </a:lnSpc>
              <a:spcBef>
                <a:spcPts val="0"/>
              </a:spcBef>
              <a:buNone/>
            </a:pPr>
            <a:r>
              <a:rPr lang="en" sz="2000">
                <a:solidFill>
                  <a:srgbClr val="F3F3F3"/>
                </a:solidFill>
              </a:rPr>
              <a:t> </a:t>
            </a:r>
          </a:p>
          <a:p>
            <a:pPr lvl="0" algn="ctr" rtl="0">
              <a:lnSpc>
                <a:spcPct val="115000"/>
              </a:lnSpc>
              <a:spcBef>
                <a:spcPts val="0"/>
              </a:spcBef>
              <a:buNone/>
            </a:pPr>
            <a:r>
              <a:rPr lang="en" sz="2000">
                <a:solidFill>
                  <a:srgbClr val="F3F3F3"/>
                </a:solidFill>
              </a:rPr>
              <a:t>“The harder the task you ask of your students, the greater the cerebellar activity” (Ivry, 1997)</a:t>
            </a:r>
          </a:p>
          <a:p>
            <a:pPr lvl="0" indent="-228600" rtl="0">
              <a:lnSpc>
                <a:spcPct val="115000"/>
              </a:lnSpc>
              <a:spcBef>
                <a:spcPts val="0"/>
              </a:spcBef>
              <a:buNone/>
            </a:pPr>
            <a:endParaRPr sz="2000" b="0">
              <a:solidFill>
                <a:srgbClr val="F3F3F3"/>
              </a:solidFill>
            </a:endParaRPr>
          </a:p>
          <a:p>
            <a:pPr lvl="0" rtl="0">
              <a:spcBef>
                <a:spcPts val="0"/>
              </a:spcBef>
              <a:buNone/>
            </a:pPr>
            <a:endParaRPr sz="2000">
              <a:solidFill>
                <a:srgbClr val="F3F3F3"/>
              </a:solidFill>
            </a:endParaRP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a:spLocks noGrp="1"/>
          </p:cNvSpPr>
          <p:nvPr>
            <p:ph type="ctrTitle"/>
          </p:nvPr>
        </p:nvSpPr>
        <p:spPr>
          <a:xfrm>
            <a:off x="784600" y="493225"/>
            <a:ext cx="7918499" cy="652500"/>
          </a:xfrm>
          <a:prstGeom prst="rect">
            <a:avLst/>
          </a:prstGeom>
        </p:spPr>
        <p:txBody>
          <a:bodyPr lIns="91425" tIns="91425" rIns="91425" bIns="91425" anchor="t" anchorCtr="0">
            <a:noAutofit/>
          </a:bodyPr>
          <a:lstStyle/>
          <a:p>
            <a:pPr lvl="0" rtl="0">
              <a:spcBef>
                <a:spcPts val="0"/>
              </a:spcBef>
              <a:buNone/>
            </a:pPr>
            <a:r>
              <a:rPr lang="en"/>
              <a:t>Running Order</a:t>
            </a:r>
          </a:p>
        </p:txBody>
      </p:sp>
      <p:sp>
        <p:nvSpPr>
          <p:cNvPr id="84" name="Shape 84"/>
          <p:cNvSpPr txBox="1">
            <a:spLocks noGrp="1"/>
          </p:cNvSpPr>
          <p:nvPr>
            <p:ph type="ctrTitle"/>
          </p:nvPr>
        </p:nvSpPr>
        <p:spPr>
          <a:xfrm>
            <a:off x="861825" y="909100"/>
            <a:ext cx="7918499" cy="652500"/>
          </a:xfrm>
          <a:prstGeom prst="rect">
            <a:avLst/>
          </a:prstGeom>
        </p:spPr>
        <p:txBody>
          <a:bodyPr lIns="91425" tIns="91425" rIns="91425" bIns="91425" anchor="t" anchorCtr="0">
            <a:noAutofit/>
          </a:bodyPr>
          <a:lstStyle/>
          <a:p>
            <a:pPr lvl="0" rtl="0">
              <a:spcBef>
                <a:spcPts val="0"/>
              </a:spcBef>
              <a:buNone/>
            </a:pPr>
            <a:endParaRPr sz="1100" b="0">
              <a:solidFill>
                <a:schemeClr val="dk2"/>
              </a:solidFill>
              <a:latin typeface="Arial"/>
              <a:ea typeface="Arial"/>
              <a:cs typeface="Arial"/>
              <a:sym typeface="Arial"/>
            </a:endParaRPr>
          </a:p>
          <a:p>
            <a:pPr lvl="0" rtl="0">
              <a:lnSpc>
                <a:spcPct val="115000"/>
              </a:lnSpc>
              <a:spcBef>
                <a:spcPts val="0"/>
              </a:spcBef>
              <a:buNone/>
            </a:pPr>
            <a:endParaRPr sz="1800" b="0">
              <a:solidFill>
                <a:srgbClr val="EFEFEF"/>
              </a:solidFill>
              <a:latin typeface="Comic Sans MS"/>
              <a:ea typeface="Comic Sans MS"/>
              <a:cs typeface="Comic Sans MS"/>
              <a:sym typeface="Comic Sans MS"/>
            </a:endParaRPr>
          </a:p>
          <a:p>
            <a:pPr marL="457200" lvl="0" indent="-342900" rtl="0">
              <a:lnSpc>
                <a:spcPct val="115000"/>
              </a:lnSpc>
              <a:spcBef>
                <a:spcPts val="0"/>
              </a:spcBef>
              <a:buClr>
                <a:srgbClr val="EFEFEF"/>
              </a:buClr>
              <a:buSzPct val="100000"/>
              <a:buFont typeface="Comic Sans MS"/>
              <a:buAutoNum type="arabicPeriod"/>
            </a:pPr>
            <a:r>
              <a:rPr lang="en" sz="1800" b="0">
                <a:solidFill>
                  <a:srgbClr val="EFEFEF"/>
                </a:solidFill>
                <a:latin typeface="Comic Sans MS"/>
                <a:ea typeface="Comic Sans MS"/>
                <a:cs typeface="Comic Sans MS"/>
                <a:sym typeface="Comic Sans MS"/>
              </a:rPr>
              <a:t>Overview of  Jensen’s chapter on the brain and learning</a:t>
            </a:r>
          </a:p>
          <a:p>
            <a:pPr marL="457200" lvl="0" indent="-342900" rtl="0">
              <a:lnSpc>
                <a:spcPct val="115000"/>
              </a:lnSpc>
              <a:spcBef>
                <a:spcPts val="0"/>
              </a:spcBef>
              <a:buClr>
                <a:srgbClr val="EFEFEF"/>
              </a:buClr>
              <a:buSzPct val="100000"/>
              <a:buFont typeface="Comic Sans MS"/>
              <a:buAutoNum type="arabicPeriod"/>
            </a:pPr>
            <a:r>
              <a:rPr lang="en" sz="1800" b="0">
                <a:solidFill>
                  <a:srgbClr val="EFEFEF"/>
                </a:solidFill>
                <a:latin typeface="Comic Sans MS"/>
                <a:ea typeface="Comic Sans MS"/>
                <a:cs typeface="Comic Sans MS"/>
                <a:sym typeface="Comic Sans MS"/>
              </a:rPr>
              <a:t>Neuroplasticity: Neuron and Chemical activity</a:t>
            </a:r>
          </a:p>
          <a:p>
            <a:pPr marL="457200" lvl="0" indent="-342900" rtl="0">
              <a:lnSpc>
                <a:spcPct val="115000"/>
              </a:lnSpc>
              <a:spcBef>
                <a:spcPts val="0"/>
              </a:spcBef>
              <a:buClr>
                <a:srgbClr val="EFEFEF"/>
              </a:buClr>
              <a:buSzPct val="100000"/>
              <a:buFont typeface="Comic Sans MS"/>
              <a:buAutoNum type="arabicPeriod"/>
            </a:pPr>
            <a:r>
              <a:rPr lang="en" sz="1800" b="0">
                <a:solidFill>
                  <a:srgbClr val="EFEFEF"/>
                </a:solidFill>
                <a:latin typeface="Comic Sans MS"/>
                <a:ea typeface="Comic Sans MS"/>
                <a:cs typeface="Comic Sans MS"/>
                <a:sym typeface="Comic Sans MS"/>
              </a:rPr>
              <a:t>Motivation and the Brain</a:t>
            </a:r>
          </a:p>
          <a:p>
            <a:pPr marL="457200" lvl="0" indent="-342900" rtl="0">
              <a:lnSpc>
                <a:spcPct val="115000"/>
              </a:lnSpc>
              <a:spcBef>
                <a:spcPts val="0"/>
              </a:spcBef>
              <a:buClr>
                <a:srgbClr val="EFEFEF"/>
              </a:buClr>
              <a:buSzPct val="100000"/>
              <a:buFont typeface="Comic Sans MS"/>
              <a:buAutoNum type="arabicPeriod"/>
            </a:pPr>
            <a:r>
              <a:rPr lang="en" sz="1800" b="0">
                <a:solidFill>
                  <a:srgbClr val="EFEFEF"/>
                </a:solidFill>
                <a:latin typeface="Comic Sans MS"/>
                <a:ea typeface="Comic Sans MS"/>
                <a:cs typeface="Comic Sans MS"/>
                <a:sym typeface="Comic Sans MS"/>
              </a:rPr>
              <a:t>Strategies for Elementary</a:t>
            </a:r>
          </a:p>
          <a:p>
            <a:pPr marL="457200" lvl="0" indent="457200" rtl="0">
              <a:lnSpc>
                <a:spcPct val="115000"/>
              </a:lnSpc>
              <a:spcBef>
                <a:spcPts val="0"/>
              </a:spcBef>
              <a:buNone/>
            </a:pPr>
            <a:r>
              <a:rPr lang="en" sz="1800" b="0">
                <a:solidFill>
                  <a:srgbClr val="EFEFEF"/>
                </a:solidFill>
                <a:latin typeface="Comic Sans MS"/>
                <a:ea typeface="Comic Sans MS"/>
                <a:cs typeface="Comic Sans MS"/>
                <a:sym typeface="Comic Sans MS"/>
              </a:rPr>
              <a:t>- Body Break -</a:t>
            </a:r>
          </a:p>
          <a:p>
            <a:pPr marL="457200" lvl="0" indent="-342900" rtl="0">
              <a:lnSpc>
                <a:spcPct val="115000"/>
              </a:lnSpc>
              <a:spcBef>
                <a:spcPts val="0"/>
              </a:spcBef>
              <a:buClr>
                <a:srgbClr val="EFEFEF"/>
              </a:buClr>
              <a:buSzPct val="90000"/>
              <a:buFont typeface="Comic Sans MS"/>
              <a:buAutoNum type="arabicPeriod"/>
            </a:pPr>
            <a:r>
              <a:rPr lang="en" sz="2000" b="0" i="1">
                <a:solidFill>
                  <a:srgbClr val="EFEFEF"/>
                </a:solidFill>
                <a:latin typeface="Comic Sans MS"/>
                <a:ea typeface="Comic Sans MS"/>
                <a:cs typeface="Comic Sans MS"/>
                <a:sym typeface="Comic Sans MS"/>
              </a:rPr>
              <a:t>Kinulations </a:t>
            </a:r>
            <a:r>
              <a:rPr lang="en" sz="1800" b="0">
                <a:solidFill>
                  <a:srgbClr val="EFEFEF"/>
                </a:solidFill>
                <a:latin typeface="Comic Sans MS"/>
                <a:ea typeface="Comic Sans MS"/>
                <a:cs typeface="Comic Sans MS"/>
                <a:sym typeface="Comic Sans MS"/>
              </a:rPr>
              <a:t>:  Dr.Grant Williams </a:t>
            </a:r>
          </a:p>
          <a:p>
            <a:pPr marL="457200" lvl="0" indent="-342900" rtl="0">
              <a:lnSpc>
                <a:spcPct val="115000"/>
              </a:lnSpc>
              <a:spcBef>
                <a:spcPts val="0"/>
              </a:spcBef>
              <a:buClr>
                <a:srgbClr val="EFEFEF"/>
              </a:buClr>
              <a:buSzPct val="100000"/>
              <a:buFont typeface="Comic Sans MS"/>
              <a:buAutoNum type="arabicPeriod"/>
            </a:pPr>
            <a:r>
              <a:rPr lang="en" sz="1800" b="0">
                <a:solidFill>
                  <a:srgbClr val="EFEFEF"/>
                </a:solidFill>
                <a:latin typeface="Comic Sans MS"/>
                <a:ea typeface="Comic Sans MS"/>
                <a:cs typeface="Comic Sans MS"/>
                <a:sym typeface="Comic Sans MS"/>
              </a:rPr>
              <a:t>Incorporating movement strategies for secondary </a:t>
            </a:r>
          </a:p>
          <a:p>
            <a:pPr marL="457200" lvl="0" indent="-342900" rtl="0">
              <a:lnSpc>
                <a:spcPct val="115000"/>
              </a:lnSpc>
              <a:spcBef>
                <a:spcPts val="0"/>
              </a:spcBef>
              <a:buClr>
                <a:srgbClr val="EFEFEF"/>
              </a:buClr>
              <a:buSzPct val="100000"/>
              <a:buFont typeface="Comic Sans MS"/>
              <a:buAutoNum type="arabicPeriod"/>
            </a:pPr>
            <a:r>
              <a:rPr lang="en" sz="1800" b="0">
                <a:solidFill>
                  <a:srgbClr val="EFEFEF"/>
                </a:solidFill>
                <a:latin typeface="Comic Sans MS"/>
                <a:ea typeface="Comic Sans MS"/>
                <a:cs typeface="Comic Sans MS"/>
                <a:sym typeface="Comic Sans MS"/>
              </a:rPr>
              <a:t>Michael Kuczala</a:t>
            </a:r>
          </a:p>
          <a:p>
            <a:pPr marL="457200" lvl="0" indent="-342900" rtl="0">
              <a:lnSpc>
                <a:spcPct val="115000"/>
              </a:lnSpc>
              <a:spcBef>
                <a:spcPts val="0"/>
              </a:spcBef>
              <a:buClr>
                <a:srgbClr val="EFEFEF"/>
              </a:buClr>
              <a:buSzPct val="100000"/>
              <a:buFont typeface="Comic Sans MS"/>
              <a:buAutoNum type="arabicPeriod"/>
            </a:pPr>
            <a:r>
              <a:rPr lang="en" sz="1800" b="0">
                <a:solidFill>
                  <a:srgbClr val="EFEFEF"/>
                </a:solidFill>
                <a:latin typeface="Comic Sans MS"/>
                <a:ea typeface="Comic Sans MS"/>
                <a:cs typeface="Comic Sans MS"/>
                <a:sym typeface="Comic Sans MS"/>
              </a:rPr>
              <a:t> Kinesthetic Learning</a:t>
            </a:r>
          </a:p>
          <a:p>
            <a:pPr marL="457200" lvl="0" indent="-342900" rtl="0">
              <a:lnSpc>
                <a:spcPct val="115000"/>
              </a:lnSpc>
              <a:spcBef>
                <a:spcPts val="0"/>
              </a:spcBef>
              <a:buClr>
                <a:srgbClr val="EFEFEF"/>
              </a:buClr>
              <a:buSzPct val="100000"/>
              <a:buFont typeface="Comic Sans MS"/>
              <a:buAutoNum type="arabicPeriod"/>
            </a:pPr>
            <a:r>
              <a:rPr lang="en" sz="1800" b="0">
                <a:solidFill>
                  <a:srgbClr val="EFEFEF"/>
                </a:solidFill>
                <a:latin typeface="Comic Sans MS"/>
                <a:ea typeface="Comic Sans MS"/>
                <a:cs typeface="Comic Sans MS"/>
                <a:sym typeface="Comic Sans MS"/>
              </a:rPr>
              <a:t>ADHD</a:t>
            </a:r>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Shape 257"/>
          <p:cNvPicPr preferRelativeResize="0"/>
          <p:nvPr/>
        </p:nvPicPr>
        <p:blipFill>
          <a:blip r:embed="rId3">
            <a:alphaModFix/>
          </a:blip>
          <a:stretch>
            <a:fillRect/>
          </a:stretch>
        </p:blipFill>
        <p:spPr>
          <a:xfrm>
            <a:off x="596550" y="548425"/>
            <a:ext cx="7697799" cy="4146724"/>
          </a:xfrm>
          <a:prstGeom prst="rect">
            <a:avLst/>
          </a:prstGeom>
          <a:noFill/>
          <a:ln>
            <a:noFill/>
          </a:ln>
        </p:spPr>
      </p:pic>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Shape 262"/>
          <p:cNvPicPr preferRelativeResize="0"/>
          <p:nvPr/>
        </p:nvPicPr>
        <p:blipFill>
          <a:blip r:embed="rId3">
            <a:alphaModFix/>
          </a:blip>
          <a:stretch>
            <a:fillRect/>
          </a:stretch>
        </p:blipFill>
        <p:spPr>
          <a:xfrm>
            <a:off x="644691" y="326225"/>
            <a:ext cx="7854608" cy="4491049"/>
          </a:xfrm>
          <a:prstGeom prst="rect">
            <a:avLst/>
          </a:prstGeom>
          <a:noFill/>
          <a:ln>
            <a:noFill/>
          </a:ln>
        </p:spPr>
      </p:pic>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Shape 267"/>
          <p:cNvSpPr txBox="1"/>
          <p:nvPr/>
        </p:nvSpPr>
        <p:spPr>
          <a:xfrm>
            <a:off x="306450" y="835350"/>
            <a:ext cx="8531099" cy="3225000"/>
          </a:xfrm>
          <a:prstGeom prst="rect">
            <a:avLst/>
          </a:prstGeom>
          <a:noFill/>
          <a:ln>
            <a:noFill/>
          </a:ln>
        </p:spPr>
        <p:txBody>
          <a:bodyPr lIns="91425" tIns="91425" rIns="91425" bIns="91425" anchor="ctr" anchorCtr="0">
            <a:noAutofit/>
          </a:bodyPr>
          <a:lstStyle/>
          <a:p>
            <a:pPr marL="228600" lvl="0" indent="0" algn="ctr" rtl="0">
              <a:lnSpc>
                <a:spcPct val="115000"/>
              </a:lnSpc>
              <a:spcBef>
                <a:spcPts val="0"/>
              </a:spcBef>
              <a:buNone/>
            </a:pPr>
            <a:r>
              <a:rPr lang="en" sz="3600" i="1">
                <a:solidFill>
                  <a:srgbClr val="F3F3F3"/>
                </a:solidFill>
                <a:latin typeface="Comic Sans MS"/>
                <a:ea typeface="Comic Sans MS"/>
                <a:cs typeface="Comic Sans MS"/>
                <a:sym typeface="Comic Sans MS"/>
              </a:rPr>
              <a:t>Is the lack of exercise during the school day “educational malpractice”?</a:t>
            </a:r>
          </a:p>
          <a:p>
            <a:pPr marL="228600" lvl="0" indent="0" algn="ctr" rtl="0">
              <a:lnSpc>
                <a:spcPct val="115000"/>
              </a:lnSpc>
              <a:spcBef>
                <a:spcPts val="0"/>
              </a:spcBef>
              <a:buNone/>
            </a:pPr>
            <a:endParaRPr sz="3600" b="1">
              <a:solidFill>
                <a:srgbClr val="F3F3F3"/>
              </a:solidFill>
              <a:latin typeface="Raleway"/>
              <a:ea typeface="Raleway"/>
              <a:cs typeface="Raleway"/>
              <a:sym typeface="Raleway"/>
            </a:endParaRPr>
          </a:p>
          <a:p>
            <a:pPr marL="228600" lvl="0" indent="0" rtl="0">
              <a:lnSpc>
                <a:spcPct val="115000"/>
              </a:lnSpc>
              <a:spcBef>
                <a:spcPts val="0"/>
              </a:spcBef>
              <a:buNone/>
            </a:pPr>
            <a:endParaRPr sz="2000" b="1">
              <a:solidFill>
                <a:srgbClr val="F3F3F3"/>
              </a:solidFill>
              <a:latin typeface="Raleway"/>
              <a:ea typeface="Raleway"/>
              <a:cs typeface="Raleway"/>
              <a:sym typeface="Raleway"/>
            </a:endParaRPr>
          </a:p>
          <a:p>
            <a:pPr marL="228600" lvl="0" indent="0" rtl="0">
              <a:lnSpc>
                <a:spcPct val="115000"/>
              </a:lnSpc>
              <a:spcBef>
                <a:spcPts val="0"/>
              </a:spcBef>
              <a:buNone/>
            </a:pPr>
            <a:r>
              <a:rPr lang="en" sz="2000" b="1">
                <a:solidFill>
                  <a:srgbClr val="F3F3F3"/>
                </a:solidFill>
                <a:latin typeface="Raleway"/>
                <a:ea typeface="Raleway"/>
                <a:cs typeface="Raleway"/>
                <a:sym typeface="Raleway"/>
              </a:rPr>
              <a:t>Studies link increased cognition to better memory, and reduced likelihood of depression (Kemperman, 2002).</a:t>
            </a:r>
          </a:p>
          <a:p>
            <a:pPr marL="228600" lvl="0" indent="0" algn="ctr" rtl="0">
              <a:lnSpc>
                <a:spcPct val="115000"/>
              </a:lnSpc>
              <a:spcBef>
                <a:spcPts val="0"/>
              </a:spcBef>
              <a:buNone/>
            </a:pPr>
            <a:endParaRPr sz="3600" b="1">
              <a:solidFill>
                <a:srgbClr val="F3F3F3"/>
              </a:solidFill>
              <a:latin typeface="Raleway"/>
              <a:ea typeface="Raleway"/>
              <a:cs typeface="Raleway"/>
              <a:sym typeface="Raleway"/>
            </a:endParaRPr>
          </a:p>
        </p:txBody>
      </p:sp>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Shape 272"/>
          <p:cNvSpPr txBox="1"/>
          <p:nvPr/>
        </p:nvSpPr>
        <p:spPr>
          <a:xfrm>
            <a:off x="298900" y="821975"/>
            <a:ext cx="8456399" cy="3585299"/>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en" sz="6000" b="1">
                <a:solidFill>
                  <a:srgbClr val="F3F3F3"/>
                </a:solidFill>
              </a:rPr>
              <a:t>LET’S </a:t>
            </a:r>
          </a:p>
          <a:p>
            <a:pPr lvl="0" rtl="0">
              <a:lnSpc>
                <a:spcPct val="115000"/>
              </a:lnSpc>
              <a:spcBef>
                <a:spcPts val="0"/>
              </a:spcBef>
              <a:buNone/>
            </a:pPr>
            <a:r>
              <a:rPr lang="en" sz="6000" b="1">
                <a:solidFill>
                  <a:srgbClr val="F3F3F3"/>
                </a:solidFill>
              </a:rPr>
              <a:t>MOVE!</a:t>
            </a:r>
          </a:p>
        </p:txBody>
      </p:sp>
      <p:sp>
        <p:nvSpPr>
          <p:cNvPr id="273" name="Shape 273">
            <a:hlinkClick r:id="rId3"/>
          </p:cNvPr>
          <p:cNvSpPr/>
          <p:nvPr/>
        </p:nvSpPr>
        <p:spPr>
          <a:xfrm>
            <a:off x="4124750" y="670900"/>
            <a:ext cx="4572000" cy="3429000"/>
          </a:xfrm>
          <a:prstGeom prst="rect">
            <a:avLst/>
          </a:prstGeom>
          <a:blipFill>
            <a:blip r:embed="rId4">
              <a:alphaModFix/>
            </a:blip>
            <a:stretch>
              <a:fillRect/>
            </a:stretch>
          </a:blipFill>
          <a:ln>
            <a:noFill/>
          </a:ln>
        </p:spPr>
      </p:sp>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Shape 278"/>
          <p:cNvSpPr txBox="1">
            <a:spLocks noGrp="1"/>
          </p:cNvSpPr>
          <p:nvPr>
            <p:ph type="title"/>
          </p:nvPr>
        </p:nvSpPr>
        <p:spPr>
          <a:xfrm>
            <a:off x="2400250" y="575950"/>
            <a:ext cx="6321599" cy="635399"/>
          </a:xfrm>
          <a:prstGeom prst="rect">
            <a:avLst/>
          </a:prstGeom>
        </p:spPr>
        <p:txBody>
          <a:bodyPr lIns="91425" tIns="91425" rIns="91425" bIns="91425" anchor="t" anchorCtr="0">
            <a:noAutofit/>
          </a:bodyPr>
          <a:lstStyle/>
          <a:p>
            <a:pPr lvl="0">
              <a:spcBef>
                <a:spcPts val="0"/>
              </a:spcBef>
              <a:buNone/>
            </a:pPr>
            <a:r>
              <a:rPr lang="en">
                <a:solidFill>
                  <a:schemeClr val="lt1"/>
                </a:solidFill>
              </a:rPr>
              <a:t>Motivation and the Brain</a:t>
            </a:r>
          </a:p>
        </p:txBody>
      </p:sp>
      <p:sp>
        <p:nvSpPr>
          <p:cNvPr id="279" name="Shape 279"/>
          <p:cNvSpPr txBox="1">
            <a:spLocks noGrp="1"/>
          </p:cNvSpPr>
          <p:nvPr>
            <p:ph type="body" idx="1"/>
          </p:nvPr>
        </p:nvSpPr>
        <p:spPr>
          <a:xfrm>
            <a:off x="496948" y="1602675"/>
            <a:ext cx="4974900" cy="3002400"/>
          </a:xfrm>
          <a:prstGeom prst="rect">
            <a:avLst/>
          </a:prstGeom>
        </p:spPr>
        <p:txBody>
          <a:bodyPr lIns="91425" tIns="91425" rIns="91425" bIns="91425" anchor="t" anchorCtr="0">
            <a:noAutofit/>
          </a:bodyPr>
          <a:lstStyle/>
          <a:p>
            <a:pPr lvl="0">
              <a:spcBef>
                <a:spcPts val="0"/>
              </a:spcBef>
              <a:spcAft>
                <a:spcPts val="0"/>
              </a:spcAft>
              <a:buClr>
                <a:schemeClr val="dk2"/>
              </a:buClr>
              <a:buSzPct val="73333"/>
              <a:buFont typeface="Arial"/>
              <a:buNone/>
            </a:pPr>
            <a:r>
              <a:rPr lang="en" sz="1500">
                <a:solidFill>
                  <a:srgbClr val="555555"/>
                </a:solidFill>
                <a:highlight>
                  <a:srgbClr val="FFFFFF"/>
                </a:highlight>
                <a:latin typeface="Arial"/>
                <a:ea typeface="Arial"/>
                <a:cs typeface="Arial"/>
                <a:sym typeface="Arial"/>
              </a:rPr>
              <a:t>Dopamine: is the chemical that is released in the brain when we are rewarded. It is released when people engage in new activities, such as when a person gambles and wins. </a:t>
            </a:r>
          </a:p>
        </p:txBody>
      </p:sp>
      <p:sp>
        <p:nvSpPr>
          <p:cNvPr id="280" name="Shape 280"/>
          <p:cNvSpPr txBox="1">
            <a:spLocks noGrp="1"/>
          </p:cNvSpPr>
          <p:nvPr>
            <p:ph type="body" idx="2"/>
          </p:nvPr>
        </p:nvSpPr>
        <p:spPr>
          <a:xfrm>
            <a:off x="5650571" y="1602675"/>
            <a:ext cx="3071400" cy="3002400"/>
          </a:xfrm>
          <a:prstGeom prst="rect">
            <a:avLst/>
          </a:prstGeom>
        </p:spPr>
        <p:txBody>
          <a:bodyPr lIns="91425" tIns="91425" rIns="91425" bIns="91425" anchor="t" anchorCtr="0">
            <a:noAutofit/>
          </a:bodyPr>
          <a:lstStyle/>
          <a:p>
            <a:pPr lvl="0">
              <a:spcBef>
                <a:spcPts val="0"/>
              </a:spcBef>
              <a:spcAft>
                <a:spcPts val="0"/>
              </a:spcAft>
              <a:buClr>
                <a:schemeClr val="dk2"/>
              </a:buClr>
              <a:buSzPct val="73333"/>
              <a:buFont typeface="Arial"/>
              <a:buNone/>
            </a:pPr>
            <a:r>
              <a:rPr lang="en" sz="1500">
                <a:solidFill>
                  <a:srgbClr val="555555"/>
                </a:solidFill>
                <a:highlight>
                  <a:srgbClr val="FFFFFF"/>
                </a:highlight>
                <a:latin typeface="Arial"/>
                <a:ea typeface="Arial"/>
                <a:cs typeface="Arial"/>
                <a:sym typeface="Arial"/>
              </a:rPr>
              <a:t>Best way to engage students in what you’re teaching is find ways to increase energy and excitement level up in the classroom. When you increase excitement, have students move around,  you increase dopamine levels of your students. </a:t>
            </a:r>
          </a:p>
        </p:txBody>
      </p:sp>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Shape 285"/>
          <p:cNvSpPr txBox="1"/>
          <p:nvPr/>
        </p:nvSpPr>
        <p:spPr>
          <a:xfrm>
            <a:off x="1134625" y="1861900"/>
            <a:ext cx="7049099" cy="1942799"/>
          </a:xfrm>
          <a:prstGeom prst="rect">
            <a:avLst/>
          </a:prstGeom>
          <a:noFill/>
          <a:ln>
            <a:noFill/>
          </a:ln>
        </p:spPr>
        <p:txBody>
          <a:bodyPr lIns="91425" tIns="91425" rIns="91425" bIns="91425" anchor="ctr" anchorCtr="0">
            <a:noAutofit/>
          </a:bodyPr>
          <a:lstStyle/>
          <a:p>
            <a:pPr lvl="0" rtl="0">
              <a:spcBef>
                <a:spcPts val="0"/>
              </a:spcBef>
              <a:buNone/>
            </a:pPr>
            <a:r>
              <a:rPr lang="en" sz="2000" b="1">
                <a:solidFill>
                  <a:srgbClr val="F3F3F3"/>
                </a:solidFill>
                <a:latin typeface="Raleway"/>
                <a:ea typeface="Raleway"/>
                <a:cs typeface="Raleway"/>
                <a:sym typeface="Raleway"/>
              </a:rPr>
              <a:t>FURTHER SUPPORT</a:t>
            </a:r>
          </a:p>
          <a:p>
            <a:pPr lvl="0" rtl="0">
              <a:spcBef>
                <a:spcPts val="0"/>
              </a:spcBef>
              <a:buClr>
                <a:schemeClr val="dk2"/>
              </a:buClr>
              <a:buFont typeface="Arial"/>
              <a:buNone/>
            </a:pPr>
            <a:endParaRPr sz="2000" b="1">
              <a:solidFill>
                <a:srgbClr val="F3F3F3"/>
              </a:solidFill>
              <a:latin typeface="Raleway"/>
              <a:ea typeface="Raleway"/>
              <a:cs typeface="Raleway"/>
              <a:sym typeface="Raleway"/>
            </a:endParaRPr>
          </a:p>
          <a:p>
            <a:pPr lvl="0" rtl="0">
              <a:spcBef>
                <a:spcPts val="0"/>
              </a:spcBef>
              <a:buNone/>
            </a:pPr>
            <a:r>
              <a:rPr lang="en" sz="2000" b="1">
                <a:solidFill>
                  <a:srgbClr val="F3F3F3"/>
                </a:solidFill>
                <a:latin typeface="Raleway"/>
                <a:ea typeface="Raleway"/>
                <a:cs typeface="Raleway"/>
                <a:sym typeface="Raleway"/>
              </a:rPr>
              <a:t>Research by Terrence Dwyer found that exercise improves classroom behaviour alongside academic performance:</a:t>
            </a:r>
          </a:p>
          <a:p>
            <a:pPr lvl="0" rtl="0">
              <a:spcBef>
                <a:spcPts val="0"/>
              </a:spcBef>
              <a:buNone/>
            </a:pPr>
            <a:endParaRPr sz="2000" b="1">
              <a:solidFill>
                <a:srgbClr val="F3F3F3"/>
              </a:solidFill>
              <a:latin typeface="Raleway"/>
              <a:ea typeface="Raleway"/>
              <a:cs typeface="Raleway"/>
              <a:sym typeface="Raleway"/>
            </a:endParaRPr>
          </a:p>
          <a:p>
            <a:pPr marL="457200" lvl="0" indent="-355600" rtl="0">
              <a:spcBef>
                <a:spcPts val="0"/>
              </a:spcBef>
              <a:buClr>
                <a:srgbClr val="F3F3F3"/>
              </a:buClr>
              <a:buSzPct val="100000"/>
              <a:buFont typeface="Raleway"/>
              <a:buChar char="●"/>
            </a:pPr>
            <a:r>
              <a:rPr lang="en" sz="2000" b="1">
                <a:solidFill>
                  <a:srgbClr val="F3F3F3"/>
                </a:solidFill>
                <a:latin typeface="Raleway"/>
                <a:ea typeface="Raleway"/>
                <a:cs typeface="Raleway"/>
                <a:sym typeface="Raleway"/>
              </a:rPr>
              <a:t>An experimental group got four times more exercise per week than a control group (375 minutes vs. 90 minutes). </a:t>
            </a:r>
          </a:p>
          <a:p>
            <a:pPr marL="457200" lvl="0" indent="-355600" rtl="0">
              <a:spcBef>
                <a:spcPts val="0"/>
              </a:spcBef>
              <a:buClr>
                <a:srgbClr val="F3F3F3"/>
              </a:buClr>
              <a:buSzPct val="100000"/>
              <a:buFont typeface="Raleway"/>
              <a:buChar char="●"/>
            </a:pPr>
            <a:r>
              <a:rPr lang="en" sz="2000" b="1">
                <a:solidFill>
                  <a:srgbClr val="F3F3F3"/>
                </a:solidFill>
                <a:latin typeface="Raleway"/>
                <a:ea typeface="Raleway"/>
                <a:cs typeface="Raleway"/>
                <a:sym typeface="Raleway"/>
              </a:rPr>
              <a:t>This “loss” in study time did not result in lower academic results.</a:t>
            </a:r>
          </a:p>
          <a:p>
            <a:pPr marL="457200" lvl="0" indent="-355600" rtl="0">
              <a:spcBef>
                <a:spcPts val="0"/>
              </a:spcBef>
              <a:buClr>
                <a:srgbClr val="F3F3F3"/>
              </a:buClr>
              <a:buSzPct val="100000"/>
              <a:buFont typeface="Raleway"/>
              <a:buChar char="●"/>
            </a:pPr>
            <a:r>
              <a:rPr lang="en" sz="2000" b="1">
                <a:solidFill>
                  <a:srgbClr val="F3F3F3"/>
                </a:solidFill>
                <a:latin typeface="Raleway"/>
                <a:ea typeface="Raleway"/>
                <a:cs typeface="Raleway"/>
                <a:sym typeface="Raleway"/>
              </a:rPr>
              <a:t>Improvement in social skills amongst student who engaged in the increased exercise.</a:t>
            </a:r>
          </a:p>
          <a:p>
            <a:pPr lvl="0" rtl="0">
              <a:spcBef>
                <a:spcPts val="0"/>
              </a:spcBef>
              <a:buClr>
                <a:schemeClr val="dk2"/>
              </a:buClr>
              <a:buFont typeface="Arial"/>
              <a:buNone/>
            </a:pPr>
            <a:endParaRPr sz="2400" b="1">
              <a:solidFill>
                <a:srgbClr val="F3F3F3"/>
              </a:solidFill>
              <a:latin typeface="Raleway"/>
              <a:ea typeface="Raleway"/>
              <a:cs typeface="Raleway"/>
              <a:sym typeface="Raleway"/>
            </a:endParaRPr>
          </a:p>
          <a:p>
            <a:pPr lvl="0" rtl="0">
              <a:spcBef>
                <a:spcPts val="0"/>
              </a:spcBef>
              <a:buNone/>
            </a:pPr>
            <a:endParaRPr sz="1300" b="1">
              <a:solidFill>
                <a:srgbClr val="F3F3F3"/>
              </a:solidFill>
              <a:latin typeface="Raleway"/>
              <a:ea typeface="Raleway"/>
              <a:cs typeface="Raleway"/>
              <a:sym typeface="Raleway"/>
            </a:endParaRPr>
          </a:p>
        </p:txBody>
      </p:sp>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Shape 290"/>
          <p:cNvSpPr txBox="1">
            <a:spLocks noGrp="1"/>
          </p:cNvSpPr>
          <p:nvPr>
            <p:ph type="ctrTitle"/>
          </p:nvPr>
        </p:nvSpPr>
        <p:spPr>
          <a:xfrm>
            <a:off x="2371725" y="630225"/>
            <a:ext cx="6331500" cy="1541999"/>
          </a:xfrm>
          <a:prstGeom prst="rect">
            <a:avLst/>
          </a:prstGeom>
        </p:spPr>
        <p:txBody>
          <a:bodyPr lIns="91425" tIns="91425" rIns="91425" bIns="91425" anchor="t" anchorCtr="0">
            <a:noAutofit/>
          </a:bodyPr>
          <a:lstStyle/>
          <a:p>
            <a:pPr lvl="0">
              <a:spcBef>
                <a:spcPts val="0"/>
              </a:spcBef>
              <a:buNone/>
            </a:pPr>
            <a:r>
              <a:rPr lang="en"/>
              <a:t>Elementary Teaching Strategy</a:t>
            </a:r>
          </a:p>
        </p:txBody>
      </p:sp>
      <p:sp>
        <p:nvSpPr>
          <p:cNvPr id="291" name="Shape 291"/>
          <p:cNvSpPr txBox="1">
            <a:spLocks noGrp="1"/>
          </p:cNvSpPr>
          <p:nvPr>
            <p:ph type="subTitle" idx="1"/>
          </p:nvPr>
        </p:nvSpPr>
        <p:spPr>
          <a:xfrm>
            <a:off x="2390266" y="3238450"/>
            <a:ext cx="6331500" cy="1241699"/>
          </a:xfrm>
          <a:prstGeom prst="rect">
            <a:avLst/>
          </a:prstGeom>
        </p:spPr>
        <p:txBody>
          <a:bodyPr lIns="91425" tIns="91425" rIns="91425" bIns="91425" anchor="b" anchorCtr="0">
            <a:noAutofit/>
          </a:bodyPr>
          <a:lstStyle/>
          <a:p>
            <a:pPr lvl="0">
              <a:lnSpc>
                <a:spcPct val="115000"/>
              </a:lnSpc>
              <a:spcBef>
                <a:spcPts val="0"/>
              </a:spcBef>
              <a:buClr>
                <a:schemeClr val="dk2"/>
              </a:buClr>
              <a:buSzPct val="64705"/>
              <a:buFont typeface="Arial"/>
              <a:buNone/>
            </a:pPr>
            <a:r>
              <a:rPr lang="en" sz="1700" i="1">
                <a:latin typeface="Comic Sans MS"/>
                <a:ea typeface="Comic Sans MS"/>
                <a:cs typeface="Comic Sans MS"/>
                <a:sym typeface="Comic Sans MS"/>
              </a:rPr>
              <a:t>The belief was that he believed that children learn by doing action. And that it was through imagination that the brain was able to blend the old and the new together to form a new experience.</a:t>
            </a:r>
          </a:p>
        </p:txBody>
      </p:sp>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p:nvPr/>
        </p:nvSpPr>
        <p:spPr>
          <a:xfrm>
            <a:off x="398525" y="2378725"/>
            <a:ext cx="8281800" cy="1426200"/>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en" b="1">
                <a:solidFill>
                  <a:srgbClr val="F3F3F3"/>
                </a:solidFill>
                <a:latin typeface="Raleway"/>
                <a:ea typeface="Raleway"/>
                <a:cs typeface="Raleway"/>
                <a:sym typeface="Raleway"/>
              </a:rPr>
              <a:t>DAILY PHYSICAL EXERCISE RESULTS IN:</a:t>
            </a:r>
            <a:br>
              <a:rPr lang="en" b="1">
                <a:solidFill>
                  <a:srgbClr val="F3F3F3"/>
                </a:solidFill>
                <a:latin typeface="Raleway"/>
                <a:ea typeface="Raleway"/>
                <a:cs typeface="Raleway"/>
                <a:sym typeface="Raleway"/>
              </a:rPr>
            </a:br>
            <a:endParaRPr lang="en" b="1">
              <a:solidFill>
                <a:srgbClr val="F3F3F3"/>
              </a:solidFill>
              <a:latin typeface="Raleway"/>
              <a:ea typeface="Raleway"/>
              <a:cs typeface="Raleway"/>
              <a:sym typeface="Raleway"/>
            </a:endParaRPr>
          </a:p>
          <a:p>
            <a:pPr marL="457200" lvl="0" indent="-228600" rtl="0">
              <a:lnSpc>
                <a:spcPct val="115000"/>
              </a:lnSpc>
              <a:spcBef>
                <a:spcPts val="0"/>
              </a:spcBef>
              <a:buClr>
                <a:srgbClr val="F3F3F3"/>
              </a:buClr>
              <a:buFont typeface="Raleway"/>
              <a:buChar char="●"/>
            </a:pPr>
            <a:r>
              <a:rPr lang="en" b="1">
                <a:solidFill>
                  <a:srgbClr val="F3F3F3"/>
                </a:solidFill>
                <a:latin typeface="Raleway"/>
                <a:ea typeface="Raleway"/>
                <a:cs typeface="Raleway"/>
                <a:sym typeface="Raleway"/>
              </a:rPr>
              <a:t>Improved attitude</a:t>
            </a:r>
            <a:br>
              <a:rPr lang="en" b="1">
                <a:solidFill>
                  <a:srgbClr val="F3F3F3"/>
                </a:solidFill>
                <a:latin typeface="Raleway"/>
                <a:ea typeface="Raleway"/>
                <a:cs typeface="Raleway"/>
                <a:sym typeface="Raleway"/>
              </a:rPr>
            </a:br>
            <a:endParaRPr lang="en" b="1">
              <a:solidFill>
                <a:srgbClr val="F3F3F3"/>
              </a:solidFill>
              <a:latin typeface="Raleway"/>
              <a:ea typeface="Raleway"/>
              <a:cs typeface="Raleway"/>
              <a:sym typeface="Raleway"/>
            </a:endParaRPr>
          </a:p>
          <a:p>
            <a:pPr marL="457200" lvl="0" indent="-228600" rtl="0">
              <a:lnSpc>
                <a:spcPct val="115000"/>
              </a:lnSpc>
              <a:spcBef>
                <a:spcPts val="0"/>
              </a:spcBef>
              <a:buClr>
                <a:srgbClr val="F3F3F3"/>
              </a:buClr>
              <a:buFont typeface="Raleway"/>
              <a:buChar char="●"/>
            </a:pPr>
            <a:r>
              <a:rPr lang="en" b="1">
                <a:solidFill>
                  <a:srgbClr val="F3F3F3"/>
                </a:solidFill>
                <a:latin typeface="Raleway"/>
                <a:ea typeface="Raleway"/>
                <a:cs typeface="Raleway"/>
                <a:sym typeface="Raleway"/>
              </a:rPr>
              <a:t>The ability to make mistakes</a:t>
            </a:r>
          </a:p>
          <a:p>
            <a:pPr lvl="0" rtl="0">
              <a:lnSpc>
                <a:spcPct val="115000"/>
              </a:lnSpc>
              <a:spcBef>
                <a:spcPts val="0"/>
              </a:spcBef>
              <a:buNone/>
            </a:pPr>
            <a:endParaRPr b="1">
              <a:solidFill>
                <a:srgbClr val="F3F3F3"/>
              </a:solidFill>
              <a:latin typeface="Raleway"/>
              <a:ea typeface="Raleway"/>
              <a:cs typeface="Raleway"/>
              <a:sym typeface="Raleway"/>
            </a:endParaRPr>
          </a:p>
          <a:p>
            <a:pPr marL="457200" lvl="0" indent="-228600" rtl="0">
              <a:lnSpc>
                <a:spcPct val="115000"/>
              </a:lnSpc>
              <a:spcBef>
                <a:spcPts val="0"/>
              </a:spcBef>
              <a:buClr>
                <a:srgbClr val="F3F3F3"/>
              </a:buClr>
              <a:buFont typeface="Raleway"/>
              <a:buChar char="●"/>
            </a:pPr>
            <a:r>
              <a:rPr lang="en" b="1">
                <a:solidFill>
                  <a:srgbClr val="F3F3F3"/>
                </a:solidFill>
                <a:latin typeface="Raleway"/>
                <a:ea typeface="Raleway"/>
                <a:cs typeface="Raleway"/>
                <a:sym typeface="Raleway"/>
              </a:rPr>
              <a:t>Better ways to cope with stress and adreneline</a:t>
            </a:r>
          </a:p>
          <a:p>
            <a:pPr lvl="0" rtl="0">
              <a:lnSpc>
                <a:spcPct val="115000"/>
              </a:lnSpc>
              <a:spcBef>
                <a:spcPts val="0"/>
              </a:spcBef>
              <a:buNone/>
            </a:pPr>
            <a:endParaRPr b="1">
              <a:solidFill>
                <a:srgbClr val="F3F3F3"/>
              </a:solidFill>
              <a:latin typeface="Raleway"/>
              <a:ea typeface="Raleway"/>
              <a:cs typeface="Raleway"/>
              <a:sym typeface="Raleway"/>
            </a:endParaRPr>
          </a:p>
          <a:p>
            <a:pPr marL="457200" lvl="0" indent="-228600" rtl="0">
              <a:lnSpc>
                <a:spcPct val="115000"/>
              </a:lnSpc>
              <a:spcBef>
                <a:spcPts val="0"/>
              </a:spcBef>
              <a:buClr>
                <a:srgbClr val="F3F3F3"/>
              </a:buClr>
              <a:buFont typeface="Raleway"/>
              <a:buChar char="●"/>
            </a:pPr>
            <a:r>
              <a:rPr lang="en" b="1">
                <a:solidFill>
                  <a:srgbClr val="F3F3F3"/>
                </a:solidFill>
                <a:latin typeface="Raleway"/>
                <a:ea typeface="Raleway"/>
                <a:cs typeface="Raleway"/>
                <a:sym typeface="Raleway"/>
              </a:rPr>
              <a:t> The release of BDNF (brain derived neurotropic factor) </a:t>
            </a:r>
          </a:p>
          <a:p>
            <a:pPr lvl="0" rtl="0">
              <a:lnSpc>
                <a:spcPct val="115000"/>
              </a:lnSpc>
              <a:spcBef>
                <a:spcPts val="0"/>
              </a:spcBef>
              <a:buNone/>
            </a:pPr>
            <a:endParaRPr b="1">
              <a:solidFill>
                <a:srgbClr val="F3F3F3"/>
              </a:solidFill>
              <a:latin typeface="Raleway"/>
              <a:ea typeface="Raleway"/>
              <a:cs typeface="Raleway"/>
              <a:sym typeface="Raleway"/>
            </a:endParaRPr>
          </a:p>
          <a:p>
            <a:pPr marL="457200" lvl="0" indent="-304800" rtl="0">
              <a:lnSpc>
                <a:spcPct val="115000"/>
              </a:lnSpc>
              <a:spcBef>
                <a:spcPts val="0"/>
              </a:spcBef>
              <a:buClr>
                <a:srgbClr val="F3F3F3"/>
              </a:buClr>
              <a:buFont typeface="Raleway"/>
              <a:buChar char="●"/>
            </a:pPr>
            <a:r>
              <a:rPr lang="en" b="1">
                <a:solidFill>
                  <a:srgbClr val="F3F3F3"/>
                </a:solidFill>
                <a:latin typeface="Raleway"/>
                <a:ea typeface="Raleway"/>
                <a:cs typeface="Raleway"/>
                <a:sym typeface="Raleway"/>
              </a:rPr>
              <a:t>Possible  increased catecholamines (norepinephrine and dopamine)</a:t>
            </a:r>
            <a:r>
              <a:rPr lang="en" sz="1200" b="1">
                <a:solidFill>
                  <a:srgbClr val="F3F3F3"/>
                </a:solidFill>
                <a:latin typeface="Raleway"/>
                <a:ea typeface="Raleway"/>
                <a:cs typeface="Raleway"/>
                <a:sym typeface="Raleway"/>
              </a:rPr>
              <a:t/>
            </a:r>
            <a:br>
              <a:rPr lang="en" sz="1200" b="1">
                <a:solidFill>
                  <a:srgbClr val="F3F3F3"/>
                </a:solidFill>
                <a:latin typeface="Raleway"/>
                <a:ea typeface="Raleway"/>
                <a:cs typeface="Raleway"/>
                <a:sym typeface="Raleway"/>
              </a:rPr>
            </a:br>
            <a:endParaRPr lang="en" sz="1200" b="1">
              <a:solidFill>
                <a:srgbClr val="F3F3F3"/>
              </a:solidFill>
              <a:latin typeface="Raleway"/>
              <a:ea typeface="Raleway"/>
              <a:cs typeface="Raleway"/>
              <a:sym typeface="Raleway"/>
            </a:endParaRPr>
          </a:p>
          <a:p>
            <a:pPr lvl="0" rtl="0">
              <a:spcBef>
                <a:spcPts val="0"/>
              </a:spcBef>
              <a:buNone/>
            </a:pPr>
            <a:endParaRPr sz="2000" b="1">
              <a:solidFill>
                <a:srgbClr val="F3F3F3"/>
              </a:solidFill>
              <a:latin typeface="Raleway"/>
              <a:ea typeface="Raleway"/>
              <a:cs typeface="Raleway"/>
              <a:sym typeface="Raleway"/>
            </a:endParaRPr>
          </a:p>
          <a:p>
            <a:pPr lvl="0" rtl="0">
              <a:spcBef>
                <a:spcPts val="0"/>
              </a:spcBef>
              <a:buNone/>
            </a:pPr>
            <a:endParaRPr sz="2400" b="1">
              <a:solidFill>
                <a:srgbClr val="F3F3F3"/>
              </a:solidFill>
              <a:latin typeface="Raleway"/>
              <a:ea typeface="Raleway"/>
              <a:cs typeface="Raleway"/>
              <a:sym typeface="Raleway"/>
            </a:endParaRPr>
          </a:p>
          <a:p>
            <a:pPr lvl="0" rtl="0">
              <a:spcBef>
                <a:spcPts val="0"/>
              </a:spcBef>
              <a:buNone/>
            </a:pPr>
            <a:endParaRPr sz="1300" b="1">
              <a:solidFill>
                <a:srgbClr val="F3F3F3"/>
              </a:solidFill>
              <a:latin typeface="Raleway"/>
              <a:ea typeface="Raleway"/>
              <a:cs typeface="Raleway"/>
              <a:sym typeface="Raleway"/>
            </a:endParaRPr>
          </a:p>
        </p:txBody>
      </p:sp>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Shape 301"/>
          <p:cNvSpPr txBox="1"/>
          <p:nvPr/>
        </p:nvSpPr>
        <p:spPr>
          <a:xfrm>
            <a:off x="1699425" y="4271725"/>
            <a:ext cx="8281800" cy="1426200"/>
          </a:xfrm>
          <a:prstGeom prst="rect">
            <a:avLst/>
          </a:prstGeom>
          <a:noFill/>
          <a:ln>
            <a:noFill/>
          </a:ln>
        </p:spPr>
        <p:txBody>
          <a:bodyPr lIns="91425" tIns="91425" rIns="91425" bIns="91425" anchor="ctr" anchorCtr="0">
            <a:noAutofit/>
          </a:bodyPr>
          <a:lstStyle/>
          <a:p>
            <a:pPr lvl="0" rtl="0">
              <a:lnSpc>
                <a:spcPct val="115000"/>
              </a:lnSpc>
              <a:spcBef>
                <a:spcPts val="0"/>
              </a:spcBef>
              <a:buNone/>
            </a:pPr>
            <a:endParaRPr sz="1300">
              <a:solidFill>
                <a:schemeClr val="dk2"/>
              </a:solidFill>
            </a:endParaRPr>
          </a:p>
          <a:p>
            <a:pPr lvl="0" rtl="0">
              <a:lnSpc>
                <a:spcPct val="115000"/>
              </a:lnSpc>
              <a:spcBef>
                <a:spcPts val="0"/>
              </a:spcBef>
              <a:buClr>
                <a:schemeClr val="dk2"/>
              </a:buClr>
              <a:buSzPct val="68750"/>
              <a:buFont typeface="Arial"/>
              <a:buNone/>
            </a:pPr>
            <a:r>
              <a:rPr lang="en" sz="1600" b="1">
                <a:solidFill>
                  <a:srgbClr val="F3F3F3"/>
                </a:solidFill>
                <a:latin typeface="Raleway"/>
                <a:ea typeface="Raleway"/>
                <a:cs typeface="Raleway"/>
                <a:sym typeface="Raleway"/>
              </a:rPr>
              <a:t>Jenny Seham (National Dance Institute – New York)</a:t>
            </a:r>
          </a:p>
          <a:p>
            <a:pPr lvl="0" rtl="0">
              <a:lnSpc>
                <a:spcPct val="115000"/>
              </a:lnSpc>
              <a:spcBef>
                <a:spcPts val="0"/>
              </a:spcBef>
              <a:buNone/>
            </a:pPr>
            <a:endParaRPr sz="1800" b="1">
              <a:solidFill>
                <a:srgbClr val="F3F3F3"/>
              </a:solidFill>
              <a:latin typeface="Raleway"/>
              <a:ea typeface="Raleway"/>
              <a:cs typeface="Raleway"/>
              <a:sym typeface="Raleway"/>
            </a:endParaRPr>
          </a:p>
          <a:p>
            <a:pPr lvl="0" rtl="0">
              <a:spcBef>
                <a:spcPts val="0"/>
              </a:spcBef>
              <a:buNone/>
            </a:pPr>
            <a:endParaRPr sz="2000" b="1">
              <a:solidFill>
                <a:srgbClr val="F3F3F3"/>
              </a:solidFill>
              <a:latin typeface="Raleway"/>
              <a:ea typeface="Raleway"/>
              <a:cs typeface="Raleway"/>
              <a:sym typeface="Raleway"/>
            </a:endParaRPr>
          </a:p>
          <a:p>
            <a:pPr lvl="0" rtl="0">
              <a:spcBef>
                <a:spcPts val="0"/>
              </a:spcBef>
              <a:buNone/>
            </a:pPr>
            <a:endParaRPr sz="2400" b="1">
              <a:solidFill>
                <a:srgbClr val="F3F3F3"/>
              </a:solidFill>
              <a:latin typeface="Raleway"/>
              <a:ea typeface="Raleway"/>
              <a:cs typeface="Raleway"/>
              <a:sym typeface="Raleway"/>
            </a:endParaRPr>
          </a:p>
          <a:p>
            <a:pPr lvl="0" rtl="0">
              <a:spcBef>
                <a:spcPts val="0"/>
              </a:spcBef>
              <a:buNone/>
            </a:pPr>
            <a:endParaRPr sz="1300" b="1">
              <a:solidFill>
                <a:srgbClr val="F3F3F3"/>
              </a:solidFill>
              <a:latin typeface="Raleway"/>
              <a:ea typeface="Raleway"/>
              <a:cs typeface="Raleway"/>
              <a:sym typeface="Raleway"/>
            </a:endParaRPr>
          </a:p>
        </p:txBody>
      </p:sp>
      <p:pic>
        <p:nvPicPr>
          <p:cNvPr id="302" name="Shape 302"/>
          <p:cNvPicPr preferRelativeResize="0"/>
          <p:nvPr/>
        </p:nvPicPr>
        <p:blipFill>
          <a:blip r:embed="rId3">
            <a:alphaModFix/>
          </a:blip>
          <a:stretch>
            <a:fillRect/>
          </a:stretch>
        </p:blipFill>
        <p:spPr>
          <a:xfrm>
            <a:off x="1121625" y="428600"/>
            <a:ext cx="7670900" cy="3944624"/>
          </a:xfrm>
          <a:prstGeom prst="rect">
            <a:avLst/>
          </a:prstGeom>
          <a:noFill/>
          <a:ln>
            <a:noFill/>
          </a:ln>
        </p:spPr>
      </p:pic>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Shape 307"/>
          <p:cNvSpPr txBox="1"/>
          <p:nvPr/>
        </p:nvSpPr>
        <p:spPr>
          <a:xfrm>
            <a:off x="600675" y="1170675"/>
            <a:ext cx="8281800" cy="435900"/>
          </a:xfrm>
          <a:prstGeom prst="rect">
            <a:avLst/>
          </a:prstGeom>
          <a:noFill/>
          <a:ln>
            <a:noFill/>
          </a:ln>
        </p:spPr>
        <p:txBody>
          <a:bodyPr lIns="91425" tIns="91425" rIns="91425" bIns="91425" anchor="ctr" anchorCtr="0">
            <a:noAutofit/>
          </a:bodyPr>
          <a:lstStyle/>
          <a:p>
            <a:pPr lvl="0" rtl="0">
              <a:lnSpc>
                <a:spcPct val="115000"/>
              </a:lnSpc>
              <a:spcBef>
                <a:spcPts val="0"/>
              </a:spcBef>
              <a:buNone/>
            </a:pPr>
            <a:endParaRPr sz="1300">
              <a:solidFill>
                <a:schemeClr val="dk2"/>
              </a:solidFill>
            </a:endParaRPr>
          </a:p>
          <a:p>
            <a:pPr lvl="0" rtl="0">
              <a:lnSpc>
                <a:spcPct val="115000"/>
              </a:lnSpc>
              <a:spcBef>
                <a:spcPts val="0"/>
              </a:spcBef>
              <a:buNone/>
            </a:pPr>
            <a:r>
              <a:rPr lang="en" sz="1800" b="1">
                <a:solidFill>
                  <a:srgbClr val="F3F3F3"/>
                </a:solidFill>
                <a:latin typeface="Raleway"/>
                <a:ea typeface="Raleway"/>
                <a:cs typeface="Raleway"/>
                <a:sym typeface="Raleway"/>
              </a:rPr>
              <a:t>OLD AND NEW UNDERSTANDING OF THE MIND-BODY RELATIONSHIP</a:t>
            </a:r>
          </a:p>
          <a:p>
            <a:pPr lvl="0" rtl="0">
              <a:lnSpc>
                <a:spcPct val="115000"/>
              </a:lnSpc>
              <a:spcBef>
                <a:spcPts val="0"/>
              </a:spcBef>
              <a:buNone/>
            </a:pPr>
            <a:endParaRPr sz="1600" b="1">
              <a:solidFill>
                <a:srgbClr val="F3F3F3"/>
              </a:solidFill>
              <a:latin typeface="Raleway"/>
              <a:ea typeface="Raleway"/>
              <a:cs typeface="Raleway"/>
              <a:sym typeface="Raleway"/>
            </a:endParaRPr>
          </a:p>
          <a:p>
            <a:pPr lvl="0" rtl="0">
              <a:lnSpc>
                <a:spcPct val="115000"/>
              </a:lnSpc>
              <a:spcBef>
                <a:spcPts val="0"/>
              </a:spcBef>
              <a:buNone/>
            </a:pPr>
            <a:endParaRPr sz="1800" b="1">
              <a:solidFill>
                <a:srgbClr val="F3F3F3"/>
              </a:solidFill>
              <a:latin typeface="Raleway"/>
              <a:ea typeface="Raleway"/>
              <a:cs typeface="Raleway"/>
              <a:sym typeface="Raleway"/>
            </a:endParaRPr>
          </a:p>
          <a:p>
            <a:pPr lvl="0" rtl="0">
              <a:spcBef>
                <a:spcPts val="0"/>
              </a:spcBef>
              <a:buNone/>
            </a:pPr>
            <a:endParaRPr sz="2000" b="1">
              <a:solidFill>
                <a:srgbClr val="F3F3F3"/>
              </a:solidFill>
              <a:latin typeface="Raleway"/>
              <a:ea typeface="Raleway"/>
              <a:cs typeface="Raleway"/>
              <a:sym typeface="Raleway"/>
            </a:endParaRPr>
          </a:p>
          <a:p>
            <a:pPr lvl="0" rtl="0">
              <a:spcBef>
                <a:spcPts val="0"/>
              </a:spcBef>
              <a:buNone/>
            </a:pPr>
            <a:endParaRPr sz="2400" b="1">
              <a:solidFill>
                <a:srgbClr val="F3F3F3"/>
              </a:solidFill>
              <a:latin typeface="Raleway"/>
              <a:ea typeface="Raleway"/>
              <a:cs typeface="Raleway"/>
              <a:sym typeface="Raleway"/>
            </a:endParaRPr>
          </a:p>
          <a:p>
            <a:pPr lvl="0" rtl="0">
              <a:spcBef>
                <a:spcPts val="0"/>
              </a:spcBef>
              <a:buNone/>
            </a:pPr>
            <a:endParaRPr sz="1300" b="1">
              <a:solidFill>
                <a:srgbClr val="F3F3F3"/>
              </a:solidFill>
              <a:latin typeface="Raleway"/>
              <a:ea typeface="Raleway"/>
              <a:cs typeface="Raleway"/>
              <a:sym typeface="Raleway"/>
            </a:endParaRPr>
          </a:p>
        </p:txBody>
      </p:sp>
      <p:pic>
        <p:nvPicPr>
          <p:cNvPr id="308" name="Shape 308"/>
          <p:cNvPicPr preferRelativeResize="0"/>
          <p:nvPr/>
        </p:nvPicPr>
        <p:blipFill>
          <a:blip r:embed="rId3">
            <a:alphaModFix/>
          </a:blip>
          <a:stretch>
            <a:fillRect/>
          </a:stretch>
        </p:blipFill>
        <p:spPr>
          <a:xfrm>
            <a:off x="1864711" y="1170675"/>
            <a:ext cx="5753725" cy="3231174"/>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ctrTitle"/>
          </p:nvPr>
        </p:nvSpPr>
        <p:spPr>
          <a:xfrm>
            <a:off x="311350" y="709875"/>
            <a:ext cx="5317800" cy="3350100"/>
          </a:xfrm>
          <a:prstGeom prst="rect">
            <a:avLst/>
          </a:prstGeom>
        </p:spPr>
        <p:txBody>
          <a:bodyPr lIns="91425" tIns="91425" rIns="91425" bIns="91425" anchor="t" anchorCtr="0">
            <a:noAutofit/>
          </a:bodyPr>
          <a:lstStyle/>
          <a:p>
            <a:pPr lvl="0" rtl="0">
              <a:spcBef>
                <a:spcPts val="0"/>
              </a:spcBef>
              <a:buNone/>
            </a:pPr>
            <a:r>
              <a:rPr lang="en" sz="2000"/>
              <a:t>Teaching with The Brain in Mind</a:t>
            </a:r>
          </a:p>
          <a:p>
            <a:pPr marL="457200" lvl="0" indent="-355600" rtl="0">
              <a:spcBef>
                <a:spcPts val="0"/>
              </a:spcBef>
              <a:buSzPct val="100000"/>
              <a:buChar char="-"/>
            </a:pPr>
            <a:r>
              <a:rPr lang="en" sz="2000"/>
              <a:t>Eric Jensen (2005)</a:t>
            </a:r>
          </a:p>
          <a:p>
            <a:pPr lvl="0" rtl="0">
              <a:spcBef>
                <a:spcPts val="0"/>
              </a:spcBef>
              <a:buNone/>
            </a:pPr>
            <a:endParaRPr sz="2000"/>
          </a:p>
          <a:p>
            <a:pPr lvl="0" rtl="0">
              <a:spcBef>
                <a:spcPts val="0"/>
              </a:spcBef>
              <a:buNone/>
            </a:pPr>
            <a:endParaRPr sz="2000"/>
          </a:p>
          <a:p>
            <a:pPr lvl="0" rtl="0">
              <a:spcBef>
                <a:spcPts val="0"/>
              </a:spcBef>
              <a:buNone/>
            </a:pPr>
            <a:r>
              <a:rPr lang="en" sz="2000"/>
              <a:t>Chapter 4 - Movement and Learning</a:t>
            </a:r>
          </a:p>
        </p:txBody>
      </p:sp>
      <p:pic>
        <p:nvPicPr>
          <p:cNvPr id="90" name="Shape 90"/>
          <p:cNvPicPr preferRelativeResize="0"/>
          <p:nvPr/>
        </p:nvPicPr>
        <p:blipFill>
          <a:blip r:embed="rId3">
            <a:alphaModFix/>
          </a:blip>
          <a:stretch>
            <a:fillRect/>
          </a:stretch>
        </p:blipFill>
        <p:spPr>
          <a:xfrm>
            <a:off x="4948712" y="570075"/>
            <a:ext cx="3038475" cy="3810000"/>
          </a:xfrm>
          <a:prstGeom prst="rect">
            <a:avLst/>
          </a:prstGeom>
          <a:noFill/>
          <a:ln>
            <a:noFill/>
          </a:ln>
        </p:spPr>
      </p:pic>
      <p:pic>
        <p:nvPicPr>
          <p:cNvPr id="91" name="Shape 91"/>
          <p:cNvPicPr preferRelativeResize="0"/>
          <p:nvPr/>
        </p:nvPicPr>
        <p:blipFill>
          <a:blip r:embed="rId4">
            <a:alphaModFix/>
          </a:blip>
          <a:stretch>
            <a:fillRect/>
          </a:stretch>
        </p:blipFill>
        <p:spPr>
          <a:xfrm>
            <a:off x="2578575" y="2534300"/>
            <a:ext cx="1333500" cy="1905000"/>
          </a:xfrm>
          <a:prstGeom prst="rect">
            <a:avLst/>
          </a:prstGeom>
          <a:noFill/>
          <a:ln>
            <a:noFill/>
          </a:ln>
        </p:spPr>
      </p:pic>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Shape 313"/>
          <p:cNvSpPr txBox="1"/>
          <p:nvPr/>
        </p:nvSpPr>
        <p:spPr>
          <a:xfrm>
            <a:off x="600675" y="1170675"/>
            <a:ext cx="8281800" cy="435900"/>
          </a:xfrm>
          <a:prstGeom prst="rect">
            <a:avLst/>
          </a:prstGeom>
          <a:noFill/>
          <a:ln>
            <a:noFill/>
          </a:ln>
        </p:spPr>
        <p:txBody>
          <a:bodyPr lIns="91425" tIns="91425" rIns="91425" bIns="91425" anchor="ctr" anchorCtr="0">
            <a:noAutofit/>
          </a:bodyPr>
          <a:lstStyle/>
          <a:p>
            <a:pPr lvl="0" rtl="0">
              <a:lnSpc>
                <a:spcPct val="115000"/>
              </a:lnSpc>
              <a:spcBef>
                <a:spcPts val="0"/>
              </a:spcBef>
              <a:buNone/>
            </a:pPr>
            <a:endParaRPr sz="1300">
              <a:solidFill>
                <a:schemeClr val="dk2"/>
              </a:solidFill>
            </a:endParaRPr>
          </a:p>
          <a:p>
            <a:pPr lvl="0" rtl="0">
              <a:lnSpc>
                <a:spcPct val="115000"/>
              </a:lnSpc>
              <a:spcBef>
                <a:spcPts val="0"/>
              </a:spcBef>
              <a:buNone/>
            </a:pPr>
            <a:r>
              <a:rPr lang="en" sz="1800" b="1">
                <a:solidFill>
                  <a:srgbClr val="F3F3F3"/>
                </a:solidFill>
                <a:latin typeface="Raleway"/>
                <a:ea typeface="Raleway"/>
                <a:cs typeface="Raleway"/>
                <a:sym typeface="Raleway"/>
              </a:rPr>
              <a:t>OLD AND NEW UNDERSTANDING OF THE MIND-BODY RELATIONSHIP</a:t>
            </a:r>
          </a:p>
          <a:p>
            <a:pPr lvl="0" rtl="0">
              <a:lnSpc>
                <a:spcPct val="115000"/>
              </a:lnSpc>
              <a:spcBef>
                <a:spcPts val="0"/>
              </a:spcBef>
              <a:buNone/>
            </a:pPr>
            <a:endParaRPr sz="1600" b="1">
              <a:solidFill>
                <a:srgbClr val="F3F3F3"/>
              </a:solidFill>
              <a:latin typeface="Raleway"/>
              <a:ea typeface="Raleway"/>
              <a:cs typeface="Raleway"/>
              <a:sym typeface="Raleway"/>
            </a:endParaRPr>
          </a:p>
          <a:p>
            <a:pPr lvl="0" rtl="0">
              <a:lnSpc>
                <a:spcPct val="115000"/>
              </a:lnSpc>
              <a:spcBef>
                <a:spcPts val="0"/>
              </a:spcBef>
              <a:buNone/>
            </a:pPr>
            <a:endParaRPr sz="1800" b="1">
              <a:solidFill>
                <a:srgbClr val="F3F3F3"/>
              </a:solidFill>
              <a:latin typeface="Raleway"/>
              <a:ea typeface="Raleway"/>
              <a:cs typeface="Raleway"/>
              <a:sym typeface="Raleway"/>
            </a:endParaRPr>
          </a:p>
          <a:p>
            <a:pPr lvl="0" rtl="0">
              <a:spcBef>
                <a:spcPts val="0"/>
              </a:spcBef>
              <a:buNone/>
            </a:pPr>
            <a:endParaRPr sz="2000" b="1">
              <a:solidFill>
                <a:srgbClr val="F3F3F3"/>
              </a:solidFill>
              <a:latin typeface="Raleway"/>
              <a:ea typeface="Raleway"/>
              <a:cs typeface="Raleway"/>
              <a:sym typeface="Raleway"/>
            </a:endParaRPr>
          </a:p>
          <a:p>
            <a:pPr lvl="0" rtl="0">
              <a:spcBef>
                <a:spcPts val="0"/>
              </a:spcBef>
              <a:buNone/>
            </a:pPr>
            <a:endParaRPr sz="2400" b="1">
              <a:solidFill>
                <a:srgbClr val="F3F3F3"/>
              </a:solidFill>
              <a:latin typeface="Raleway"/>
              <a:ea typeface="Raleway"/>
              <a:cs typeface="Raleway"/>
              <a:sym typeface="Raleway"/>
            </a:endParaRPr>
          </a:p>
          <a:p>
            <a:pPr lvl="0" rtl="0">
              <a:spcBef>
                <a:spcPts val="0"/>
              </a:spcBef>
              <a:buNone/>
            </a:pPr>
            <a:endParaRPr sz="1300" b="1">
              <a:solidFill>
                <a:srgbClr val="F3F3F3"/>
              </a:solidFill>
              <a:latin typeface="Raleway"/>
              <a:ea typeface="Raleway"/>
              <a:cs typeface="Raleway"/>
              <a:sym typeface="Raleway"/>
            </a:endParaRPr>
          </a:p>
        </p:txBody>
      </p:sp>
      <p:pic>
        <p:nvPicPr>
          <p:cNvPr id="314" name="Shape 314"/>
          <p:cNvPicPr preferRelativeResize="0"/>
          <p:nvPr/>
        </p:nvPicPr>
        <p:blipFill>
          <a:blip r:embed="rId3">
            <a:alphaModFix/>
          </a:blip>
          <a:stretch>
            <a:fillRect/>
          </a:stretch>
        </p:blipFill>
        <p:spPr>
          <a:xfrm>
            <a:off x="1805825" y="900100"/>
            <a:ext cx="5785725" cy="3621500"/>
          </a:xfrm>
          <a:prstGeom prst="rect">
            <a:avLst/>
          </a:prstGeom>
          <a:noFill/>
          <a:ln>
            <a:noFill/>
          </a:ln>
        </p:spPr>
      </p:pic>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Shape 319"/>
          <p:cNvSpPr txBox="1"/>
          <p:nvPr/>
        </p:nvSpPr>
        <p:spPr>
          <a:xfrm>
            <a:off x="177150" y="2291525"/>
            <a:ext cx="8789699" cy="435900"/>
          </a:xfrm>
          <a:prstGeom prst="rect">
            <a:avLst/>
          </a:prstGeom>
          <a:noFill/>
          <a:ln>
            <a:noFill/>
          </a:ln>
        </p:spPr>
        <p:txBody>
          <a:bodyPr lIns="91425" tIns="91425" rIns="91425" bIns="91425" anchor="ctr" anchorCtr="0">
            <a:noAutofit/>
          </a:bodyPr>
          <a:lstStyle/>
          <a:p>
            <a:pPr lvl="0" rtl="0">
              <a:lnSpc>
                <a:spcPct val="115000"/>
              </a:lnSpc>
              <a:spcBef>
                <a:spcPts val="0"/>
              </a:spcBef>
              <a:buNone/>
            </a:pPr>
            <a:endParaRPr sz="1800" b="1">
              <a:solidFill>
                <a:srgbClr val="F3F3F3"/>
              </a:solidFill>
              <a:latin typeface="Raleway"/>
              <a:ea typeface="Raleway"/>
              <a:cs typeface="Raleway"/>
              <a:sym typeface="Raleway"/>
            </a:endParaRPr>
          </a:p>
          <a:p>
            <a:pPr lvl="0" rtl="0">
              <a:lnSpc>
                <a:spcPct val="115000"/>
              </a:lnSpc>
              <a:spcBef>
                <a:spcPts val="0"/>
              </a:spcBef>
              <a:buNone/>
            </a:pPr>
            <a:endParaRPr sz="1600" b="1">
              <a:solidFill>
                <a:srgbClr val="F3F3F3"/>
              </a:solidFill>
              <a:latin typeface="Raleway"/>
              <a:ea typeface="Raleway"/>
              <a:cs typeface="Raleway"/>
              <a:sym typeface="Raleway"/>
            </a:endParaRPr>
          </a:p>
          <a:p>
            <a:pPr marL="228600" lvl="0" indent="0" algn="ctr" rtl="0">
              <a:lnSpc>
                <a:spcPct val="115000"/>
              </a:lnSpc>
              <a:spcBef>
                <a:spcPts val="0"/>
              </a:spcBef>
              <a:buNone/>
            </a:pPr>
            <a:r>
              <a:rPr lang="en" sz="2000" b="1">
                <a:solidFill>
                  <a:srgbClr val="F3F3F3"/>
                </a:solidFill>
                <a:latin typeface="Raleway"/>
                <a:ea typeface="Raleway"/>
                <a:cs typeface="Raleway"/>
                <a:sym typeface="Raleway"/>
              </a:rPr>
              <a:t>“Classroom teachers should have kids move for the same reason that P.E. teachers have kids count”</a:t>
            </a:r>
          </a:p>
          <a:p>
            <a:pPr marL="0" lvl="0" indent="-69850" algn="l" rtl="0">
              <a:lnSpc>
                <a:spcPct val="115000"/>
              </a:lnSpc>
              <a:spcBef>
                <a:spcPts val="0"/>
              </a:spcBef>
              <a:buClr>
                <a:schemeClr val="dk2"/>
              </a:buClr>
              <a:buFont typeface="Arial"/>
              <a:buNone/>
            </a:pPr>
            <a:endParaRPr sz="2000" b="1">
              <a:solidFill>
                <a:srgbClr val="F3F3F3"/>
              </a:solidFill>
              <a:latin typeface="Raleway"/>
              <a:ea typeface="Raleway"/>
              <a:cs typeface="Raleway"/>
              <a:sym typeface="Raleway"/>
            </a:endParaRPr>
          </a:p>
          <a:p>
            <a:pPr lvl="0" rtl="0">
              <a:lnSpc>
                <a:spcPct val="115000"/>
              </a:lnSpc>
              <a:spcBef>
                <a:spcPts val="0"/>
              </a:spcBef>
              <a:buNone/>
            </a:pPr>
            <a:r>
              <a:rPr lang="en" sz="2000">
                <a:solidFill>
                  <a:srgbClr val="F3F3F3"/>
                </a:solidFill>
                <a:latin typeface="Raleway"/>
                <a:ea typeface="Raleway"/>
                <a:cs typeface="Raleway"/>
                <a:sym typeface="Raleway"/>
              </a:rPr>
              <a:t>     Larry Abraham, Department of Kinesiology, University of Texas-Austin</a:t>
            </a:r>
          </a:p>
          <a:p>
            <a:pPr lvl="0" rtl="0">
              <a:spcBef>
                <a:spcPts val="0"/>
              </a:spcBef>
              <a:buNone/>
            </a:pPr>
            <a:endParaRPr sz="2000" b="1">
              <a:solidFill>
                <a:srgbClr val="F3F3F3"/>
              </a:solidFill>
              <a:latin typeface="Raleway"/>
              <a:ea typeface="Raleway"/>
              <a:cs typeface="Raleway"/>
              <a:sym typeface="Raleway"/>
            </a:endParaRPr>
          </a:p>
          <a:p>
            <a:pPr lvl="0" rtl="0">
              <a:spcBef>
                <a:spcPts val="0"/>
              </a:spcBef>
              <a:buNone/>
            </a:pPr>
            <a:endParaRPr sz="2400" b="1">
              <a:solidFill>
                <a:srgbClr val="F3F3F3"/>
              </a:solidFill>
              <a:latin typeface="Raleway"/>
              <a:ea typeface="Raleway"/>
              <a:cs typeface="Raleway"/>
              <a:sym typeface="Raleway"/>
            </a:endParaRPr>
          </a:p>
          <a:p>
            <a:pPr lvl="0" rtl="0">
              <a:spcBef>
                <a:spcPts val="0"/>
              </a:spcBef>
              <a:buNone/>
            </a:pPr>
            <a:endParaRPr sz="1300" b="1">
              <a:solidFill>
                <a:srgbClr val="F3F3F3"/>
              </a:solidFill>
              <a:latin typeface="Raleway"/>
              <a:ea typeface="Raleway"/>
              <a:cs typeface="Raleway"/>
              <a:sym typeface="Raleway"/>
            </a:endParaRPr>
          </a:p>
        </p:txBody>
      </p:sp>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p:nvPr/>
        </p:nvSpPr>
        <p:spPr>
          <a:xfrm>
            <a:off x="177150" y="2291525"/>
            <a:ext cx="8789699" cy="435900"/>
          </a:xfrm>
          <a:prstGeom prst="rect">
            <a:avLst/>
          </a:prstGeom>
          <a:noFill/>
          <a:ln>
            <a:noFill/>
          </a:ln>
        </p:spPr>
        <p:txBody>
          <a:bodyPr lIns="91425" tIns="91425" rIns="91425" bIns="91425" anchor="ctr" anchorCtr="0">
            <a:noAutofit/>
          </a:bodyPr>
          <a:lstStyle/>
          <a:p>
            <a:pPr lvl="0" rtl="0">
              <a:lnSpc>
                <a:spcPct val="115000"/>
              </a:lnSpc>
              <a:spcBef>
                <a:spcPts val="0"/>
              </a:spcBef>
              <a:buNone/>
            </a:pPr>
            <a:endParaRPr sz="1800" b="1">
              <a:solidFill>
                <a:srgbClr val="F3F3F3"/>
              </a:solidFill>
              <a:latin typeface="Raleway"/>
              <a:ea typeface="Raleway"/>
              <a:cs typeface="Raleway"/>
              <a:sym typeface="Raleway"/>
            </a:endParaRPr>
          </a:p>
          <a:p>
            <a:pPr lvl="0" rtl="0">
              <a:lnSpc>
                <a:spcPct val="115000"/>
              </a:lnSpc>
              <a:spcBef>
                <a:spcPts val="0"/>
              </a:spcBef>
              <a:buNone/>
            </a:pPr>
            <a:endParaRPr sz="1600" b="1">
              <a:solidFill>
                <a:srgbClr val="F3F3F3"/>
              </a:solidFill>
              <a:latin typeface="Raleway"/>
              <a:ea typeface="Raleway"/>
              <a:cs typeface="Raleway"/>
              <a:sym typeface="Raleway"/>
            </a:endParaRPr>
          </a:p>
          <a:p>
            <a:pPr marL="228600" lvl="0" indent="0" algn="ctr" rtl="0">
              <a:lnSpc>
                <a:spcPct val="115000"/>
              </a:lnSpc>
              <a:spcBef>
                <a:spcPts val="0"/>
              </a:spcBef>
              <a:buNone/>
            </a:pPr>
            <a:r>
              <a:rPr lang="en" sz="6000" b="1">
                <a:solidFill>
                  <a:srgbClr val="F3F3F3"/>
                </a:solidFill>
                <a:latin typeface="Raleway"/>
                <a:ea typeface="Raleway"/>
                <a:cs typeface="Raleway"/>
                <a:sym typeface="Raleway"/>
              </a:rPr>
              <a:t>BODY BREAK</a:t>
            </a:r>
          </a:p>
          <a:p>
            <a:pPr lvl="0" rtl="0">
              <a:spcBef>
                <a:spcPts val="0"/>
              </a:spcBef>
              <a:buNone/>
            </a:pPr>
            <a:endParaRPr sz="1300" b="1">
              <a:solidFill>
                <a:srgbClr val="F3F3F3"/>
              </a:solidFill>
              <a:latin typeface="Raleway"/>
              <a:ea typeface="Raleway"/>
              <a:cs typeface="Raleway"/>
              <a:sym typeface="Raleway"/>
            </a:endParaRPr>
          </a:p>
        </p:txBody>
      </p:sp>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txBox="1">
            <a:spLocks noGrp="1"/>
          </p:cNvSpPr>
          <p:nvPr>
            <p:ph type="ctrTitle"/>
          </p:nvPr>
        </p:nvSpPr>
        <p:spPr>
          <a:xfrm>
            <a:off x="2371725" y="630225"/>
            <a:ext cx="6331500" cy="1541999"/>
          </a:xfrm>
          <a:prstGeom prst="rect">
            <a:avLst/>
          </a:prstGeom>
        </p:spPr>
        <p:txBody>
          <a:bodyPr lIns="91425" tIns="91425" rIns="91425" bIns="91425" anchor="t" anchorCtr="0">
            <a:noAutofit/>
          </a:bodyPr>
          <a:lstStyle/>
          <a:p>
            <a:pPr lvl="0">
              <a:spcBef>
                <a:spcPts val="0"/>
              </a:spcBef>
              <a:buNone/>
            </a:pPr>
            <a:r>
              <a:rPr lang="en"/>
              <a:t>Kinulations </a:t>
            </a:r>
            <a:br>
              <a:rPr lang="en"/>
            </a:br>
            <a:endParaRPr lang="en"/>
          </a:p>
        </p:txBody>
      </p:sp>
      <p:sp>
        <p:nvSpPr>
          <p:cNvPr id="330" name="Shape 330"/>
          <p:cNvSpPr txBox="1">
            <a:spLocks noGrp="1"/>
          </p:cNvSpPr>
          <p:nvPr>
            <p:ph type="subTitle" idx="1"/>
          </p:nvPr>
        </p:nvSpPr>
        <p:spPr>
          <a:xfrm>
            <a:off x="2390266" y="3238450"/>
            <a:ext cx="6331500" cy="1241699"/>
          </a:xfrm>
          <a:prstGeom prst="rect">
            <a:avLst/>
          </a:prstGeom>
        </p:spPr>
        <p:txBody>
          <a:bodyPr lIns="91425" tIns="91425" rIns="91425" bIns="91425" anchor="b" anchorCtr="0">
            <a:noAutofit/>
          </a:bodyPr>
          <a:lstStyle/>
          <a:p>
            <a:pPr lvl="0">
              <a:spcBef>
                <a:spcPts val="0"/>
              </a:spcBef>
              <a:buNone/>
            </a:pPr>
            <a:r>
              <a:rPr lang="en" u="sng">
                <a:solidFill>
                  <a:schemeClr val="hlink"/>
                </a:solidFill>
                <a:hlinkClick r:id="rId3"/>
              </a:rPr>
              <a:t>Dr. Grant Williams</a:t>
            </a:r>
          </a:p>
        </p:txBody>
      </p:sp>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Shape 335"/>
          <p:cNvSpPr txBox="1">
            <a:spLocks noGrp="1"/>
          </p:cNvSpPr>
          <p:nvPr>
            <p:ph type="ctrTitle"/>
          </p:nvPr>
        </p:nvSpPr>
        <p:spPr>
          <a:xfrm>
            <a:off x="1595125" y="866575"/>
            <a:ext cx="6331500" cy="1541999"/>
          </a:xfrm>
          <a:prstGeom prst="rect">
            <a:avLst/>
          </a:prstGeom>
        </p:spPr>
        <p:txBody>
          <a:bodyPr lIns="91425" tIns="91425" rIns="91425" bIns="91425" anchor="t" anchorCtr="0">
            <a:noAutofit/>
          </a:bodyPr>
          <a:lstStyle/>
          <a:p>
            <a:pPr lvl="0" rtl="0">
              <a:spcBef>
                <a:spcPts val="0"/>
              </a:spcBef>
              <a:buNone/>
            </a:pPr>
            <a:r>
              <a:rPr lang="en"/>
              <a:t>What movement strategies can we use for teaching secondary subjects? </a:t>
            </a:r>
            <a:br>
              <a:rPr lang="en"/>
            </a:br>
            <a:endParaRPr lang="en"/>
          </a:p>
        </p:txBody>
      </p:sp>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p:nvPr/>
        </p:nvSpPr>
        <p:spPr>
          <a:xfrm>
            <a:off x="298900" y="821975"/>
            <a:ext cx="8456399" cy="3585299"/>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en" sz="6000" b="1">
                <a:solidFill>
                  <a:srgbClr val="F3F3F3"/>
                </a:solidFill>
              </a:rPr>
              <a:t>LET’S </a:t>
            </a:r>
          </a:p>
          <a:p>
            <a:pPr lvl="0" rtl="0">
              <a:lnSpc>
                <a:spcPct val="115000"/>
              </a:lnSpc>
              <a:spcBef>
                <a:spcPts val="0"/>
              </a:spcBef>
              <a:buNone/>
            </a:pPr>
            <a:r>
              <a:rPr lang="en" sz="6000" b="1">
                <a:solidFill>
                  <a:srgbClr val="F3F3F3"/>
                </a:solidFill>
              </a:rPr>
              <a:t>MOVE!</a:t>
            </a:r>
          </a:p>
        </p:txBody>
      </p:sp>
      <p:sp>
        <p:nvSpPr>
          <p:cNvPr id="341" name="Shape 341">
            <a:hlinkClick r:id="rId3"/>
          </p:cNvPr>
          <p:cNvSpPr/>
          <p:nvPr/>
        </p:nvSpPr>
        <p:spPr>
          <a:xfrm>
            <a:off x="4124750" y="670900"/>
            <a:ext cx="4572000" cy="3429000"/>
          </a:xfrm>
          <a:prstGeom prst="rect">
            <a:avLst/>
          </a:prstGeom>
          <a:blipFill>
            <a:blip r:embed="rId4">
              <a:alphaModFix/>
            </a:blip>
            <a:stretch>
              <a:fillRect/>
            </a:stretch>
          </a:blipFill>
          <a:ln>
            <a:noFill/>
          </a:ln>
        </p:spPr>
      </p:sp>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Shape 346"/>
          <p:cNvSpPr txBox="1"/>
          <p:nvPr/>
        </p:nvSpPr>
        <p:spPr>
          <a:xfrm>
            <a:off x="298900" y="821975"/>
            <a:ext cx="8456399" cy="3585299"/>
          </a:xfrm>
          <a:prstGeom prst="rect">
            <a:avLst/>
          </a:prstGeom>
          <a:noFill/>
          <a:ln>
            <a:noFill/>
          </a:ln>
        </p:spPr>
        <p:txBody>
          <a:bodyPr lIns="91425" tIns="91425" rIns="91425" bIns="91425" anchor="ctr" anchorCtr="0">
            <a:noAutofit/>
          </a:bodyPr>
          <a:lstStyle/>
          <a:p>
            <a:pPr lvl="0" rtl="0">
              <a:lnSpc>
                <a:spcPct val="115000"/>
              </a:lnSpc>
              <a:spcBef>
                <a:spcPts val="0"/>
              </a:spcBef>
              <a:buNone/>
            </a:pPr>
            <a:endParaRPr sz="2000" b="1">
              <a:solidFill>
                <a:srgbClr val="F3F3F3"/>
              </a:solidFill>
            </a:endParaRPr>
          </a:p>
          <a:p>
            <a:pPr lvl="0" rtl="0">
              <a:lnSpc>
                <a:spcPct val="115000"/>
              </a:lnSpc>
              <a:spcBef>
                <a:spcPts val="0"/>
              </a:spcBef>
              <a:buNone/>
            </a:pPr>
            <a:endParaRPr sz="2000" b="1">
              <a:solidFill>
                <a:srgbClr val="F3F3F3"/>
              </a:solidFill>
            </a:endParaRPr>
          </a:p>
          <a:p>
            <a:pPr lvl="0" rtl="0">
              <a:lnSpc>
                <a:spcPct val="115000"/>
              </a:lnSpc>
              <a:spcBef>
                <a:spcPts val="0"/>
              </a:spcBef>
              <a:buNone/>
            </a:pPr>
            <a:r>
              <a:rPr lang="en" sz="2000" b="1">
                <a:solidFill>
                  <a:srgbClr val="F3F3F3"/>
                </a:solidFill>
              </a:rPr>
              <a:t>Michael Kuczala </a:t>
            </a:r>
            <a:r>
              <a:rPr lang="en" sz="1800" b="1">
                <a:solidFill>
                  <a:srgbClr val="F3F3F3"/>
                </a:solidFill>
                <a:latin typeface="Raleway"/>
                <a:ea typeface="Raleway"/>
                <a:cs typeface="Raleway"/>
                <a:sym typeface="Raleway"/>
              </a:rPr>
              <a:t>inspires learning through the use of thoughtful and purposeful movement. He is a bestselling author, acclaimed keynote speaker and innovative professional developer in both education and corporate settings. </a:t>
            </a:r>
          </a:p>
          <a:p>
            <a:pPr lvl="0" rtl="0">
              <a:lnSpc>
                <a:spcPct val="115000"/>
              </a:lnSpc>
              <a:spcBef>
                <a:spcPts val="0"/>
              </a:spcBef>
              <a:buNone/>
            </a:pPr>
            <a:endParaRPr sz="6000" b="1">
              <a:solidFill>
                <a:srgbClr val="F3F3F3"/>
              </a:solidFill>
            </a:endParaRPr>
          </a:p>
          <a:p>
            <a:pPr lvl="0" rtl="0">
              <a:lnSpc>
                <a:spcPct val="115000"/>
              </a:lnSpc>
              <a:spcBef>
                <a:spcPts val="0"/>
              </a:spcBef>
              <a:buNone/>
            </a:pPr>
            <a:endParaRPr sz="6000" b="1">
              <a:solidFill>
                <a:srgbClr val="F3F3F3"/>
              </a:solidFill>
            </a:endParaRPr>
          </a:p>
        </p:txBody>
      </p:sp>
      <p:sp>
        <p:nvSpPr>
          <p:cNvPr id="347" name="Shape 347">
            <a:hlinkClick r:id="rId3"/>
          </p:cNvPr>
          <p:cNvSpPr/>
          <p:nvPr/>
        </p:nvSpPr>
        <p:spPr>
          <a:xfrm>
            <a:off x="4445700" y="2510775"/>
            <a:ext cx="2817475" cy="2113125"/>
          </a:xfrm>
          <a:prstGeom prst="rect">
            <a:avLst/>
          </a:prstGeom>
          <a:blipFill>
            <a:blip r:embed="rId4">
              <a:alphaModFix/>
            </a:blip>
            <a:stretch>
              <a:fillRect/>
            </a:stretch>
          </a:blipFill>
          <a:ln>
            <a:noFill/>
          </a:ln>
        </p:spPr>
      </p:sp>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p:nvPr/>
        </p:nvSpPr>
        <p:spPr>
          <a:xfrm>
            <a:off x="281400" y="1575700"/>
            <a:ext cx="8428800" cy="3450600"/>
          </a:xfrm>
          <a:prstGeom prst="rect">
            <a:avLst/>
          </a:prstGeom>
          <a:noFill/>
          <a:ln>
            <a:noFill/>
          </a:ln>
        </p:spPr>
        <p:txBody>
          <a:bodyPr lIns="91425" tIns="91425" rIns="91425" bIns="91425" anchor="ctr" anchorCtr="0">
            <a:noAutofit/>
          </a:bodyPr>
          <a:lstStyle/>
          <a:p>
            <a:pPr marL="457200" lvl="0" indent="-355600" rtl="0">
              <a:lnSpc>
                <a:spcPct val="115000"/>
              </a:lnSpc>
              <a:spcBef>
                <a:spcPts val="0"/>
              </a:spcBef>
              <a:buClr>
                <a:srgbClr val="FFFFFF"/>
              </a:buClr>
              <a:buSzPct val="100000"/>
              <a:buFont typeface="Raleway"/>
              <a:buAutoNum type="arabicPeriod"/>
            </a:pPr>
            <a:r>
              <a:rPr lang="en" sz="2000" b="1">
                <a:solidFill>
                  <a:srgbClr val="FFFFFF"/>
                </a:solidFill>
                <a:latin typeface="Raleway"/>
                <a:ea typeface="Raleway"/>
                <a:cs typeface="Raleway"/>
                <a:sym typeface="Raleway"/>
              </a:rPr>
              <a:t>Which part of the brain of system controls the basic emotions (fear, pleasure, anger) and drives (hunger, sex, dominance, care of offspring? </a:t>
            </a:r>
            <a:br>
              <a:rPr lang="en" sz="2000" b="1">
                <a:solidFill>
                  <a:srgbClr val="FFFFFF"/>
                </a:solidFill>
                <a:latin typeface="Raleway"/>
                <a:ea typeface="Raleway"/>
                <a:cs typeface="Raleway"/>
                <a:sym typeface="Raleway"/>
              </a:rPr>
            </a:br>
            <a:endParaRPr lang="en" sz="2000" b="1">
              <a:solidFill>
                <a:srgbClr val="FFFFFF"/>
              </a:solidFill>
              <a:latin typeface="Raleway"/>
              <a:ea typeface="Raleway"/>
              <a:cs typeface="Raleway"/>
              <a:sym typeface="Raleway"/>
            </a:endParaRPr>
          </a:p>
          <a:p>
            <a:pPr marL="457200" lvl="0" indent="-355600" rtl="0">
              <a:lnSpc>
                <a:spcPct val="115000"/>
              </a:lnSpc>
              <a:spcBef>
                <a:spcPts val="0"/>
              </a:spcBef>
              <a:buClr>
                <a:srgbClr val="FFFFFF"/>
              </a:buClr>
              <a:buSzPct val="100000"/>
              <a:buFont typeface="Raleway"/>
              <a:buAutoNum type="alphaUcPeriod"/>
            </a:pPr>
            <a:r>
              <a:rPr lang="en" sz="2000" b="1">
                <a:solidFill>
                  <a:srgbClr val="FFFFFF"/>
                </a:solidFill>
                <a:latin typeface="Raleway"/>
                <a:ea typeface="Raleway"/>
                <a:cs typeface="Raleway"/>
                <a:sym typeface="Raleway"/>
              </a:rPr>
              <a:t>prefrontal cortex      (spot walking)</a:t>
            </a:r>
          </a:p>
          <a:p>
            <a:pPr marL="457200" lvl="0" indent="-355600" rtl="0">
              <a:lnSpc>
                <a:spcPct val="115000"/>
              </a:lnSpc>
              <a:spcBef>
                <a:spcPts val="0"/>
              </a:spcBef>
              <a:buClr>
                <a:srgbClr val="FFFFFF"/>
              </a:buClr>
              <a:buSzPct val="100000"/>
              <a:buFont typeface="Raleway"/>
              <a:buAutoNum type="alphaUcPeriod"/>
            </a:pPr>
            <a:r>
              <a:rPr lang="en" sz="2000" b="1">
                <a:solidFill>
                  <a:srgbClr val="FFFFFF"/>
                </a:solidFill>
                <a:latin typeface="Raleway"/>
                <a:ea typeface="Raleway"/>
                <a:cs typeface="Raleway"/>
                <a:sym typeface="Raleway"/>
              </a:rPr>
              <a:t>limbic system            (Touch opposite knees)</a:t>
            </a:r>
          </a:p>
          <a:p>
            <a:pPr marL="457200" lvl="0" indent="-355600" rtl="0">
              <a:lnSpc>
                <a:spcPct val="115000"/>
              </a:lnSpc>
              <a:spcBef>
                <a:spcPts val="0"/>
              </a:spcBef>
              <a:buClr>
                <a:srgbClr val="FFFFFF"/>
              </a:buClr>
              <a:buSzPct val="100000"/>
              <a:buFont typeface="Raleway"/>
              <a:buAutoNum type="alphaUcPeriod"/>
            </a:pPr>
            <a:r>
              <a:rPr lang="en" sz="2000" b="1">
                <a:solidFill>
                  <a:srgbClr val="FFFFFF"/>
                </a:solidFill>
                <a:latin typeface="Raleway"/>
                <a:ea typeface="Raleway"/>
                <a:cs typeface="Raleway"/>
                <a:sym typeface="Raleway"/>
              </a:rPr>
              <a:t>Shatner’s Basoon     (Upper body jumping jack)</a:t>
            </a:r>
          </a:p>
          <a:p>
            <a:pPr marL="457200" lvl="0" indent="-355600" rtl="0">
              <a:lnSpc>
                <a:spcPct val="115000"/>
              </a:lnSpc>
              <a:spcBef>
                <a:spcPts val="0"/>
              </a:spcBef>
              <a:buClr>
                <a:srgbClr val="FFFFFF"/>
              </a:buClr>
              <a:buSzPct val="100000"/>
              <a:buFont typeface="Raleway"/>
              <a:buAutoNum type="alphaUcPeriod"/>
            </a:pPr>
            <a:r>
              <a:rPr lang="en" sz="2000" b="1">
                <a:solidFill>
                  <a:srgbClr val="FFFFFF"/>
                </a:solidFill>
                <a:latin typeface="Raleway"/>
                <a:ea typeface="Raleway"/>
                <a:cs typeface="Raleway"/>
                <a:sym typeface="Raleway"/>
              </a:rPr>
              <a:t>Broca’s area               (ear to nose thing)</a:t>
            </a:r>
          </a:p>
          <a:p>
            <a:pPr lvl="0" rtl="0">
              <a:lnSpc>
                <a:spcPct val="115000"/>
              </a:lnSpc>
              <a:spcBef>
                <a:spcPts val="0"/>
              </a:spcBef>
              <a:buNone/>
            </a:pPr>
            <a:endParaRPr sz="1800" b="1">
              <a:solidFill>
                <a:srgbClr val="F3F3F3"/>
              </a:solidFill>
              <a:latin typeface="Raleway"/>
              <a:ea typeface="Raleway"/>
              <a:cs typeface="Raleway"/>
              <a:sym typeface="Raleway"/>
            </a:endParaRPr>
          </a:p>
          <a:p>
            <a:pPr lvl="0" rtl="0">
              <a:lnSpc>
                <a:spcPct val="115000"/>
              </a:lnSpc>
              <a:spcBef>
                <a:spcPts val="0"/>
              </a:spcBef>
              <a:buNone/>
            </a:pPr>
            <a:endParaRPr sz="6000" b="1">
              <a:solidFill>
                <a:srgbClr val="F3F3F3"/>
              </a:solidFill>
            </a:endParaRPr>
          </a:p>
          <a:p>
            <a:pPr lvl="0" rtl="0">
              <a:lnSpc>
                <a:spcPct val="115000"/>
              </a:lnSpc>
              <a:spcBef>
                <a:spcPts val="0"/>
              </a:spcBef>
              <a:buNone/>
            </a:pPr>
            <a:endParaRPr sz="6000" b="1">
              <a:solidFill>
                <a:srgbClr val="F3F3F3"/>
              </a:solidFill>
            </a:endParaRPr>
          </a:p>
        </p:txBody>
      </p:sp>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Shape 357"/>
          <p:cNvSpPr txBox="1"/>
          <p:nvPr/>
        </p:nvSpPr>
        <p:spPr>
          <a:xfrm>
            <a:off x="281400" y="1575700"/>
            <a:ext cx="8428800" cy="3450600"/>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en" sz="2000" b="1">
                <a:solidFill>
                  <a:srgbClr val="FFFFFF"/>
                </a:solidFill>
                <a:latin typeface="Raleway"/>
                <a:ea typeface="Raleway"/>
                <a:cs typeface="Raleway"/>
                <a:sym typeface="Raleway"/>
              </a:rPr>
              <a:t>2. Which area of the brain do we recognise words?</a:t>
            </a:r>
          </a:p>
          <a:p>
            <a:pPr lvl="0" rtl="0">
              <a:lnSpc>
                <a:spcPct val="115000"/>
              </a:lnSpc>
              <a:spcBef>
                <a:spcPts val="0"/>
              </a:spcBef>
              <a:buNone/>
            </a:pPr>
            <a:endParaRPr sz="2000" b="1">
              <a:solidFill>
                <a:srgbClr val="FFFFFF"/>
              </a:solidFill>
            </a:endParaRPr>
          </a:p>
          <a:p>
            <a:pPr marL="457200" lvl="0" indent="-355600" rtl="0">
              <a:lnSpc>
                <a:spcPct val="115000"/>
              </a:lnSpc>
              <a:spcBef>
                <a:spcPts val="0"/>
              </a:spcBef>
              <a:buClr>
                <a:srgbClr val="FFFFFF"/>
              </a:buClr>
              <a:buSzPct val="100000"/>
              <a:buFont typeface="Raleway"/>
              <a:buAutoNum type="alphaUcPeriod"/>
            </a:pPr>
            <a:r>
              <a:rPr lang="en" sz="2000" b="1">
                <a:solidFill>
                  <a:srgbClr val="FFFFFF"/>
                </a:solidFill>
                <a:latin typeface="Raleway"/>
                <a:ea typeface="Raleway"/>
                <a:cs typeface="Raleway"/>
                <a:sym typeface="Raleway"/>
              </a:rPr>
              <a:t>limbic system                     (spot walking)</a:t>
            </a:r>
          </a:p>
          <a:p>
            <a:pPr marL="457200" lvl="0" indent="-355600" rtl="0">
              <a:lnSpc>
                <a:spcPct val="115000"/>
              </a:lnSpc>
              <a:spcBef>
                <a:spcPts val="0"/>
              </a:spcBef>
              <a:buClr>
                <a:srgbClr val="FFFFFF"/>
              </a:buClr>
              <a:buSzPct val="100000"/>
              <a:buFont typeface="Raleway"/>
              <a:buAutoNum type="alphaUcPeriod"/>
            </a:pPr>
            <a:r>
              <a:rPr lang="en" sz="2000" b="1">
                <a:solidFill>
                  <a:srgbClr val="FFFFFF"/>
                </a:solidFill>
                <a:latin typeface="Raleway"/>
                <a:ea typeface="Raleway"/>
                <a:cs typeface="Raleway"/>
                <a:sym typeface="Raleway"/>
              </a:rPr>
              <a:t>Shatner’s Basoon              (Touch opposite knees)</a:t>
            </a:r>
          </a:p>
          <a:p>
            <a:pPr marL="457200" lvl="0" indent="-355600" rtl="0">
              <a:lnSpc>
                <a:spcPct val="115000"/>
              </a:lnSpc>
              <a:spcBef>
                <a:spcPts val="0"/>
              </a:spcBef>
              <a:buClr>
                <a:srgbClr val="FFFFFF"/>
              </a:buClr>
              <a:buSzPct val="100000"/>
              <a:buFont typeface="Raleway"/>
              <a:buAutoNum type="alphaUcPeriod"/>
            </a:pPr>
            <a:r>
              <a:rPr lang="en" sz="2000" b="1">
                <a:solidFill>
                  <a:srgbClr val="FFFFFF"/>
                </a:solidFill>
                <a:latin typeface="Raleway"/>
                <a:ea typeface="Raleway"/>
                <a:cs typeface="Raleway"/>
                <a:sym typeface="Raleway"/>
              </a:rPr>
              <a:t>Wernicke’s area                 (Upper body jumping jack)</a:t>
            </a:r>
          </a:p>
          <a:p>
            <a:pPr marL="457200" lvl="0" indent="-355600" rtl="0">
              <a:lnSpc>
                <a:spcPct val="115000"/>
              </a:lnSpc>
              <a:spcBef>
                <a:spcPts val="0"/>
              </a:spcBef>
              <a:buClr>
                <a:srgbClr val="FFFFFF"/>
              </a:buClr>
              <a:buSzPct val="100000"/>
              <a:buFont typeface="Raleway"/>
              <a:buAutoNum type="alphaUcPeriod"/>
            </a:pPr>
            <a:r>
              <a:rPr lang="en" sz="2000" b="1">
                <a:solidFill>
                  <a:srgbClr val="FFFFFF"/>
                </a:solidFill>
                <a:latin typeface="Raleway"/>
                <a:ea typeface="Raleway"/>
                <a:cs typeface="Raleway"/>
                <a:sym typeface="Raleway"/>
              </a:rPr>
              <a:t>prefrontal cortex               (ear to nose thing)</a:t>
            </a:r>
          </a:p>
          <a:p>
            <a:pPr lvl="0" rtl="0">
              <a:lnSpc>
                <a:spcPct val="115000"/>
              </a:lnSpc>
              <a:spcBef>
                <a:spcPts val="0"/>
              </a:spcBef>
              <a:buNone/>
            </a:pPr>
            <a:endParaRPr sz="1800" b="1">
              <a:solidFill>
                <a:srgbClr val="F3F3F3"/>
              </a:solidFill>
              <a:latin typeface="Raleway"/>
              <a:ea typeface="Raleway"/>
              <a:cs typeface="Raleway"/>
              <a:sym typeface="Raleway"/>
            </a:endParaRPr>
          </a:p>
          <a:p>
            <a:pPr lvl="0" rtl="0">
              <a:lnSpc>
                <a:spcPct val="115000"/>
              </a:lnSpc>
              <a:spcBef>
                <a:spcPts val="0"/>
              </a:spcBef>
              <a:buNone/>
            </a:pPr>
            <a:endParaRPr sz="6000" b="1">
              <a:solidFill>
                <a:srgbClr val="F3F3F3"/>
              </a:solidFill>
            </a:endParaRPr>
          </a:p>
          <a:p>
            <a:pPr lvl="0" rtl="0">
              <a:lnSpc>
                <a:spcPct val="115000"/>
              </a:lnSpc>
              <a:spcBef>
                <a:spcPts val="0"/>
              </a:spcBef>
              <a:buNone/>
            </a:pPr>
            <a:endParaRPr sz="6000" b="1">
              <a:solidFill>
                <a:srgbClr val="F3F3F3"/>
              </a:solidFill>
            </a:endParaRPr>
          </a:p>
        </p:txBody>
      </p:sp>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Shape 362"/>
          <p:cNvSpPr txBox="1"/>
          <p:nvPr/>
        </p:nvSpPr>
        <p:spPr>
          <a:xfrm>
            <a:off x="281400" y="1575700"/>
            <a:ext cx="8428800" cy="3450600"/>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en" sz="2000" b="1">
                <a:solidFill>
                  <a:srgbClr val="FFFFFF"/>
                </a:solidFill>
                <a:latin typeface="Raleway"/>
                <a:ea typeface="Raleway"/>
                <a:cs typeface="Raleway"/>
                <a:sym typeface="Raleway"/>
              </a:rPr>
              <a:t>3.  Which area of the brain is usually associated with the production of language?</a:t>
            </a:r>
          </a:p>
          <a:p>
            <a:pPr lvl="0" rtl="0">
              <a:lnSpc>
                <a:spcPct val="115000"/>
              </a:lnSpc>
              <a:spcBef>
                <a:spcPts val="0"/>
              </a:spcBef>
              <a:buNone/>
            </a:pPr>
            <a:endParaRPr sz="2000" b="1">
              <a:solidFill>
                <a:srgbClr val="FFFFFF"/>
              </a:solidFill>
              <a:latin typeface="Raleway"/>
              <a:ea typeface="Raleway"/>
              <a:cs typeface="Raleway"/>
              <a:sym typeface="Raleway"/>
            </a:endParaRPr>
          </a:p>
          <a:p>
            <a:pPr marL="914400" lvl="0" indent="-298450" rtl="0">
              <a:lnSpc>
                <a:spcPct val="115000"/>
              </a:lnSpc>
              <a:spcBef>
                <a:spcPts val="0"/>
              </a:spcBef>
              <a:buClr>
                <a:schemeClr val="dk2"/>
              </a:buClr>
              <a:buSzPct val="55000"/>
              <a:buFont typeface="Arial"/>
              <a:buNone/>
            </a:pPr>
            <a:r>
              <a:rPr lang="en" sz="2000" b="1">
                <a:solidFill>
                  <a:srgbClr val="FFFFFF"/>
                </a:solidFill>
                <a:latin typeface="Raleway"/>
                <a:ea typeface="Raleway"/>
                <a:cs typeface="Raleway"/>
                <a:sym typeface="Raleway"/>
              </a:rPr>
              <a:t>A. prefrontal cortex  	          (spot walking)</a:t>
            </a:r>
          </a:p>
          <a:p>
            <a:pPr marL="685800" lvl="0" indent="-69850" rtl="0">
              <a:lnSpc>
                <a:spcPct val="115000"/>
              </a:lnSpc>
              <a:spcBef>
                <a:spcPts val="0"/>
              </a:spcBef>
              <a:buClr>
                <a:schemeClr val="dk2"/>
              </a:buClr>
              <a:buSzPct val="55000"/>
              <a:buFont typeface="Arial"/>
              <a:buNone/>
            </a:pPr>
            <a:r>
              <a:rPr lang="en" sz="2000" b="1">
                <a:solidFill>
                  <a:srgbClr val="FFFFFF"/>
                </a:solidFill>
                <a:latin typeface="Raleway"/>
                <a:ea typeface="Raleway"/>
                <a:cs typeface="Raleway"/>
                <a:sym typeface="Raleway"/>
              </a:rPr>
              <a:t>B. limbic system        	          (Touch opposite knees)</a:t>
            </a:r>
          </a:p>
          <a:p>
            <a:pPr marL="685800" lvl="0" indent="-69850" rtl="0">
              <a:lnSpc>
                <a:spcPct val="115000"/>
              </a:lnSpc>
              <a:spcBef>
                <a:spcPts val="0"/>
              </a:spcBef>
              <a:buClr>
                <a:schemeClr val="dk2"/>
              </a:buClr>
              <a:buSzPct val="55000"/>
              <a:buFont typeface="Arial"/>
              <a:buNone/>
            </a:pPr>
            <a:r>
              <a:rPr lang="en" sz="2000" b="1">
                <a:solidFill>
                  <a:srgbClr val="FFFFFF"/>
                </a:solidFill>
                <a:latin typeface="Raleway"/>
                <a:ea typeface="Raleway"/>
                <a:cs typeface="Raleway"/>
                <a:sym typeface="Raleway"/>
              </a:rPr>
              <a:t>C. Shatner’s Basoon 	          (Upper body jumping jack)</a:t>
            </a:r>
          </a:p>
          <a:p>
            <a:pPr marL="685800" lvl="0" indent="-69850" rtl="0">
              <a:lnSpc>
                <a:spcPct val="115000"/>
              </a:lnSpc>
              <a:spcBef>
                <a:spcPts val="0"/>
              </a:spcBef>
              <a:buClr>
                <a:schemeClr val="dk2"/>
              </a:buClr>
              <a:buSzPct val="55000"/>
              <a:buFont typeface="Arial"/>
              <a:buNone/>
            </a:pPr>
            <a:r>
              <a:rPr lang="en" sz="2000" b="1">
                <a:solidFill>
                  <a:srgbClr val="FFFFFF"/>
                </a:solidFill>
                <a:latin typeface="Raleway"/>
                <a:ea typeface="Raleway"/>
                <a:cs typeface="Raleway"/>
                <a:sym typeface="Raleway"/>
              </a:rPr>
              <a:t>D. Broca’s area                   	   (ear to nose thing)</a:t>
            </a:r>
          </a:p>
          <a:p>
            <a:pPr lvl="0" rtl="0">
              <a:lnSpc>
                <a:spcPct val="115000"/>
              </a:lnSpc>
              <a:spcBef>
                <a:spcPts val="0"/>
              </a:spcBef>
              <a:buNone/>
            </a:pPr>
            <a:endParaRPr sz="2000" b="1">
              <a:solidFill>
                <a:srgbClr val="F3F3F3"/>
              </a:solidFill>
            </a:endParaRPr>
          </a:p>
          <a:p>
            <a:pPr lvl="0" rtl="0">
              <a:lnSpc>
                <a:spcPct val="115000"/>
              </a:lnSpc>
              <a:spcBef>
                <a:spcPts val="0"/>
              </a:spcBef>
              <a:buNone/>
            </a:pPr>
            <a:endParaRPr sz="1800" b="1">
              <a:solidFill>
                <a:srgbClr val="F3F3F3"/>
              </a:solidFill>
              <a:latin typeface="Raleway"/>
              <a:ea typeface="Raleway"/>
              <a:cs typeface="Raleway"/>
              <a:sym typeface="Raleway"/>
            </a:endParaRPr>
          </a:p>
          <a:p>
            <a:pPr lvl="0" rtl="0">
              <a:lnSpc>
                <a:spcPct val="115000"/>
              </a:lnSpc>
              <a:spcBef>
                <a:spcPts val="0"/>
              </a:spcBef>
              <a:buNone/>
            </a:pPr>
            <a:endParaRPr sz="6000" b="1">
              <a:solidFill>
                <a:srgbClr val="F3F3F3"/>
              </a:solidFill>
            </a:endParaRPr>
          </a:p>
          <a:p>
            <a:pPr lvl="0" rtl="0">
              <a:lnSpc>
                <a:spcPct val="115000"/>
              </a:lnSpc>
              <a:spcBef>
                <a:spcPts val="0"/>
              </a:spcBef>
              <a:buNone/>
            </a:pPr>
            <a:endParaRPr sz="6000" b="1">
              <a:solidFill>
                <a:srgbClr val="F3F3F3"/>
              </a:solidFill>
            </a:endParaRP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ctrTitle"/>
          </p:nvPr>
        </p:nvSpPr>
        <p:spPr>
          <a:xfrm>
            <a:off x="460800" y="455875"/>
            <a:ext cx="7918499" cy="2383499"/>
          </a:xfrm>
          <a:prstGeom prst="rect">
            <a:avLst/>
          </a:prstGeom>
        </p:spPr>
        <p:txBody>
          <a:bodyPr lIns="91425" tIns="91425" rIns="91425" bIns="91425" anchor="t" anchorCtr="0">
            <a:noAutofit/>
          </a:bodyPr>
          <a:lstStyle/>
          <a:p>
            <a:pPr lvl="0" rtl="0">
              <a:spcBef>
                <a:spcPts val="0"/>
              </a:spcBef>
              <a:buNone/>
            </a:pPr>
            <a:r>
              <a:rPr lang="en"/>
              <a:t>“Sit and Git”</a:t>
            </a:r>
          </a:p>
        </p:txBody>
      </p:sp>
      <p:pic>
        <p:nvPicPr>
          <p:cNvPr id="97" name="Shape 97"/>
          <p:cNvPicPr preferRelativeResize="0"/>
          <p:nvPr/>
        </p:nvPicPr>
        <p:blipFill>
          <a:blip r:embed="rId3">
            <a:alphaModFix/>
          </a:blip>
          <a:stretch>
            <a:fillRect/>
          </a:stretch>
        </p:blipFill>
        <p:spPr>
          <a:xfrm>
            <a:off x="4221900" y="699850"/>
            <a:ext cx="4157401" cy="3743800"/>
          </a:xfrm>
          <a:prstGeom prst="rect">
            <a:avLst/>
          </a:prstGeom>
          <a:noFill/>
          <a:ln>
            <a:noFill/>
          </a:ln>
        </p:spPr>
      </p:pic>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Shape 367"/>
          <p:cNvSpPr txBox="1"/>
          <p:nvPr/>
        </p:nvSpPr>
        <p:spPr>
          <a:xfrm>
            <a:off x="281400" y="1575700"/>
            <a:ext cx="8428800" cy="3450600"/>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en" sz="2000" b="1">
                <a:solidFill>
                  <a:srgbClr val="F3F3F3"/>
                </a:solidFill>
              </a:rPr>
              <a:t>4. </a:t>
            </a:r>
            <a:r>
              <a:rPr lang="en" sz="2000" b="1">
                <a:solidFill>
                  <a:srgbClr val="F3F3F3"/>
                </a:solidFill>
                <a:latin typeface="Raleway"/>
                <a:ea typeface="Raleway"/>
                <a:cs typeface="Raleway"/>
                <a:sym typeface="Raleway"/>
              </a:rPr>
              <a:t>What does the acronym ‘MEG’ stand for?</a:t>
            </a:r>
            <a:r>
              <a:rPr lang="en" sz="2000" b="1">
                <a:solidFill>
                  <a:srgbClr val="F3F3F3"/>
                </a:solidFill>
                <a:highlight>
                  <a:srgbClr val="F3F3F3"/>
                </a:highlight>
                <a:latin typeface="Raleway"/>
                <a:ea typeface="Raleway"/>
                <a:cs typeface="Raleway"/>
                <a:sym typeface="Raleway"/>
              </a:rPr>
              <a:t/>
            </a:r>
            <a:br>
              <a:rPr lang="en" sz="2000" b="1">
                <a:solidFill>
                  <a:srgbClr val="F3F3F3"/>
                </a:solidFill>
                <a:highlight>
                  <a:srgbClr val="F3F3F3"/>
                </a:highlight>
                <a:latin typeface="Raleway"/>
                <a:ea typeface="Raleway"/>
                <a:cs typeface="Raleway"/>
                <a:sym typeface="Raleway"/>
              </a:rPr>
            </a:br>
            <a:endParaRPr lang="en" sz="2000" b="1">
              <a:solidFill>
                <a:srgbClr val="F3F3F3"/>
              </a:solidFill>
              <a:highlight>
                <a:srgbClr val="F3F3F3"/>
              </a:highlight>
              <a:latin typeface="Raleway"/>
              <a:ea typeface="Raleway"/>
              <a:cs typeface="Raleway"/>
              <a:sym typeface="Raleway"/>
            </a:endParaRPr>
          </a:p>
          <a:p>
            <a:pPr marL="457200" lvl="0" indent="-355600" rtl="0">
              <a:lnSpc>
                <a:spcPct val="115000"/>
              </a:lnSpc>
              <a:spcBef>
                <a:spcPts val="0"/>
              </a:spcBef>
              <a:buClr>
                <a:srgbClr val="F3F3F3"/>
              </a:buClr>
              <a:buSzPct val="100000"/>
              <a:buFont typeface="Raleway"/>
              <a:buAutoNum type="alphaUcPeriod"/>
            </a:pPr>
            <a:r>
              <a:rPr lang="en" sz="2000" b="1">
                <a:solidFill>
                  <a:srgbClr val="F3F3F3"/>
                </a:solidFill>
                <a:latin typeface="Raleway"/>
                <a:ea typeface="Raleway"/>
                <a:cs typeface="Raleway"/>
                <a:sym typeface="Raleway"/>
              </a:rPr>
              <a:t>Magnetoencephalography                      (spot walking)</a:t>
            </a:r>
          </a:p>
          <a:p>
            <a:pPr marL="457200" lvl="0" indent="-355600" rtl="0">
              <a:lnSpc>
                <a:spcPct val="115000"/>
              </a:lnSpc>
              <a:spcBef>
                <a:spcPts val="0"/>
              </a:spcBef>
              <a:buClr>
                <a:srgbClr val="F3F3F3"/>
              </a:buClr>
              <a:buSzPct val="100000"/>
              <a:buFont typeface="Raleway"/>
              <a:buAutoNum type="alphaUcPeriod"/>
            </a:pPr>
            <a:r>
              <a:rPr lang="en" sz="2000" b="1">
                <a:solidFill>
                  <a:srgbClr val="F3F3F3"/>
                </a:solidFill>
                <a:latin typeface="Raleway"/>
                <a:ea typeface="Raleway"/>
                <a:cs typeface="Raleway"/>
                <a:sym typeface="Raleway"/>
              </a:rPr>
              <a:t>Magentoencephalitisgeography           (Touch opposite knees)</a:t>
            </a:r>
          </a:p>
          <a:p>
            <a:pPr marL="457200" lvl="0" indent="-355600" rtl="0">
              <a:lnSpc>
                <a:spcPct val="115000"/>
              </a:lnSpc>
              <a:spcBef>
                <a:spcPts val="0"/>
              </a:spcBef>
              <a:buClr>
                <a:srgbClr val="F3F3F3"/>
              </a:buClr>
              <a:buSzPct val="100000"/>
              <a:buFont typeface="Raleway"/>
              <a:buAutoNum type="alphaUcPeriod"/>
            </a:pPr>
            <a:r>
              <a:rPr lang="en" sz="2000" b="1">
                <a:solidFill>
                  <a:srgbClr val="F3F3F3"/>
                </a:solidFill>
                <a:latin typeface="Raleway"/>
                <a:ea typeface="Raleway"/>
                <a:cs typeface="Raleway"/>
                <a:sym typeface="Raleway"/>
              </a:rPr>
              <a:t>Mancanyoupleasegetmeoutofhere     (Upper body jumping jack)</a:t>
            </a:r>
          </a:p>
          <a:p>
            <a:pPr marL="457200" lvl="0" indent="-355600" rtl="0">
              <a:lnSpc>
                <a:spcPct val="115000"/>
              </a:lnSpc>
              <a:spcBef>
                <a:spcPts val="0"/>
              </a:spcBef>
              <a:buClr>
                <a:srgbClr val="F3F3F3"/>
              </a:buClr>
              <a:buSzPct val="100000"/>
              <a:buFont typeface="Raleway"/>
              <a:buAutoNum type="alphaUcPeriod"/>
            </a:pPr>
            <a:r>
              <a:rPr lang="en" sz="2000" b="1">
                <a:solidFill>
                  <a:srgbClr val="F3F3F3"/>
                </a:solidFill>
                <a:latin typeface="Raleway"/>
                <a:ea typeface="Raleway"/>
                <a:cs typeface="Raleway"/>
                <a:sym typeface="Raleway"/>
              </a:rPr>
              <a:t>I’mjustdoingadanceoverhere                 (ear to nose thing)</a:t>
            </a:r>
          </a:p>
          <a:p>
            <a:pPr lvl="0" rtl="0">
              <a:lnSpc>
                <a:spcPct val="115000"/>
              </a:lnSpc>
              <a:spcBef>
                <a:spcPts val="0"/>
              </a:spcBef>
              <a:buNone/>
            </a:pPr>
            <a:endParaRPr sz="1800" b="1">
              <a:solidFill>
                <a:srgbClr val="F3F3F3"/>
              </a:solidFill>
              <a:latin typeface="Raleway"/>
              <a:ea typeface="Raleway"/>
              <a:cs typeface="Raleway"/>
              <a:sym typeface="Raleway"/>
            </a:endParaRPr>
          </a:p>
          <a:p>
            <a:pPr lvl="0" rtl="0">
              <a:lnSpc>
                <a:spcPct val="115000"/>
              </a:lnSpc>
              <a:spcBef>
                <a:spcPts val="0"/>
              </a:spcBef>
              <a:buNone/>
            </a:pPr>
            <a:endParaRPr sz="6000" b="1">
              <a:solidFill>
                <a:srgbClr val="F3F3F3"/>
              </a:solidFill>
            </a:endParaRPr>
          </a:p>
          <a:p>
            <a:pPr lvl="0" rtl="0">
              <a:lnSpc>
                <a:spcPct val="115000"/>
              </a:lnSpc>
              <a:spcBef>
                <a:spcPts val="0"/>
              </a:spcBef>
              <a:buNone/>
            </a:pPr>
            <a:endParaRPr sz="6000" b="1">
              <a:solidFill>
                <a:srgbClr val="F3F3F3"/>
              </a:solidFill>
            </a:endParaRPr>
          </a:p>
        </p:txBody>
      </p:sp>
    </p:spTree>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Shape 372"/>
          <p:cNvSpPr txBox="1"/>
          <p:nvPr/>
        </p:nvSpPr>
        <p:spPr>
          <a:xfrm>
            <a:off x="281400" y="1575700"/>
            <a:ext cx="8428800" cy="3450600"/>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en" sz="2000" b="1">
                <a:solidFill>
                  <a:srgbClr val="FFFFFF"/>
                </a:solidFill>
                <a:latin typeface="Raleway"/>
                <a:ea typeface="Raleway"/>
                <a:cs typeface="Raleway"/>
                <a:sym typeface="Raleway"/>
              </a:rPr>
              <a:t>5. You all know that ‘GHOTI’ is said ‘fish’. What does this say:</a:t>
            </a:r>
            <a:br>
              <a:rPr lang="en" sz="2000" b="1">
                <a:solidFill>
                  <a:srgbClr val="FFFFFF"/>
                </a:solidFill>
                <a:latin typeface="Raleway"/>
                <a:ea typeface="Raleway"/>
                <a:cs typeface="Raleway"/>
                <a:sym typeface="Raleway"/>
              </a:rPr>
            </a:br>
            <a:r>
              <a:rPr lang="en" sz="2000" b="1">
                <a:solidFill>
                  <a:srgbClr val="FFFFFF"/>
                </a:solidFill>
                <a:latin typeface="Raleway"/>
                <a:ea typeface="Raleway"/>
                <a:cs typeface="Raleway"/>
                <a:sym typeface="Raleway"/>
              </a:rPr>
              <a:t>                         </a:t>
            </a:r>
            <a:r>
              <a:rPr lang="en" sz="3000" b="1">
                <a:solidFill>
                  <a:srgbClr val="FFFFFF"/>
                </a:solidFill>
                <a:latin typeface="Raleway"/>
                <a:ea typeface="Raleway"/>
                <a:cs typeface="Raleway"/>
                <a:sym typeface="Raleway"/>
              </a:rPr>
              <a:t>eolotthowghrhoighuay</a:t>
            </a:r>
          </a:p>
          <a:p>
            <a:pPr marL="457200" lvl="0" indent="-355600" rtl="0">
              <a:lnSpc>
                <a:spcPct val="115000"/>
              </a:lnSpc>
              <a:spcBef>
                <a:spcPts val="0"/>
              </a:spcBef>
              <a:buClr>
                <a:srgbClr val="FFFFFF"/>
              </a:buClr>
              <a:buSzPct val="100000"/>
              <a:buFont typeface="Raleway"/>
              <a:buAutoNum type="alphaUcPeriod"/>
            </a:pPr>
            <a:r>
              <a:rPr lang="en" sz="2000" b="1">
                <a:solidFill>
                  <a:srgbClr val="FFFFFF"/>
                </a:solidFill>
                <a:latin typeface="Raleway"/>
                <a:ea typeface="Raleway"/>
                <a:cs typeface="Raleway"/>
                <a:sym typeface="Raleway"/>
              </a:rPr>
              <a:t>really big fish                                                (spot walking)</a:t>
            </a:r>
          </a:p>
          <a:p>
            <a:pPr marL="457200" lvl="0" indent="-355600" rtl="0">
              <a:lnSpc>
                <a:spcPct val="115000"/>
              </a:lnSpc>
              <a:spcBef>
                <a:spcPts val="0"/>
              </a:spcBef>
              <a:buClr>
                <a:srgbClr val="FFFFFF"/>
              </a:buClr>
              <a:buSzPct val="100000"/>
              <a:buFont typeface="Raleway"/>
              <a:buAutoNum type="alphaUcPeriod"/>
            </a:pPr>
            <a:r>
              <a:rPr lang="en" sz="2000" b="1">
                <a:solidFill>
                  <a:srgbClr val="FFFFFF"/>
                </a:solidFill>
                <a:latin typeface="Raleway"/>
                <a:ea typeface="Raleway"/>
                <a:cs typeface="Raleway"/>
                <a:sym typeface="Raleway"/>
              </a:rPr>
              <a:t>ornithology                                                    (Touch opposite knees)</a:t>
            </a:r>
          </a:p>
          <a:p>
            <a:pPr marL="457200" lvl="0" indent="-355600" rtl="0">
              <a:lnSpc>
                <a:spcPct val="115000"/>
              </a:lnSpc>
              <a:spcBef>
                <a:spcPts val="0"/>
              </a:spcBef>
              <a:buClr>
                <a:srgbClr val="FFFFFF"/>
              </a:buClr>
              <a:buSzPct val="100000"/>
              <a:buFont typeface="Raleway"/>
              <a:buAutoNum type="alphaUcPeriod"/>
            </a:pPr>
            <a:r>
              <a:rPr lang="en" sz="2000" b="1">
                <a:solidFill>
                  <a:srgbClr val="FFFFFF"/>
                </a:solidFill>
                <a:latin typeface="Raleway"/>
                <a:ea typeface="Raleway"/>
                <a:cs typeface="Raleway"/>
                <a:sym typeface="Raleway"/>
              </a:rPr>
              <a:t>orthography                                                  (Upper body jumping jack)</a:t>
            </a:r>
          </a:p>
          <a:p>
            <a:pPr marL="457200" lvl="0" indent="-355600" rtl="0">
              <a:lnSpc>
                <a:spcPct val="115000"/>
              </a:lnSpc>
              <a:spcBef>
                <a:spcPts val="0"/>
              </a:spcBef>
              <a:buClr>
                <a:srgbClr val="FFFFFF"/>
              </a:buClr>
              <a:buSzPct val="100000"/>
              <a:buFont typeface="Raleway"/>
              <a:buAutoNum type="alphaUcPeriod"/>
            </a:pPr>
            <a:r>
              <a:rPr lang="en" sz="2000" b="1">
                <a:solidFill>
                  <a:srgbClr val="FFFFFF"/>
                </a:solidFill>
                <a:latin typeface="Raleway"/>
                <a:ea typeface="Raleway"/>
                <a:cs typeface="Raleway"/>
                <a:sym typeface="Raleway"/>
              </a:rPr>
              <a:t>Ain’t no such word                                     (ear to nose thing)</a:t>
            </a:r>
          </a:p>
          <a:p>
            <a:pPr lvl="0" rtl="0">
              <a:lnSpc>
                <a:spcPct val="115000"/>
              </a:lnSpc>
              <a:spcBef>
                <a:spcPts val="0"/>
              </a:spcBef>
              <a:buNone/>
            </a:pPr>
            <a:endParaRPr sz="1800" b="1">
              <a:solidFill>
                <a:srgbClr val="F3F3F3"/>
              </a:solidFill>
              <a:latin typeface="Raleway"/>
              <a:ea typeface="Raleway"/>
              <a:cs typeface="Raleway"/>
              <a:sym typeface="Raleway"/>
            </a:endParaRPr>
          </a:p>
          <a:p>
            <a:pPr lvl="0" rtl="0">
              <a:lnSpc>
                <a:spcPct val="115000"/>
              </a:lnSpc>
              <a:spcBef>
                <a:spcPts val="0"/>
              </a:spcBef>
              <a:buNone/>
            </a:pPr>
            <a:endParaRPr sz="6000" b="1">
              <a:solidFill>
                <a:srgbClr val="F3F3F3"/>
              </a:solidFill>
            </a:endParaRPr>
          </a:p>
          <a:p>
            <a:pPr lvl="0" rtl="0">
              <a:lnSpc>
                <a:spcPct val="115000"/>
              </a:lnSpc>
              <a:spcBef>
                <a:spcPts val="0"/>
              </a:spcBef>
              <a:buNone/>
            </a:pPr>
            <a:endParaRPr sz="6000" b="1">
              <a:solidFill>
                <a:srgbClr val="F3F3F3"/>
              </a:solidFill>
            </a:endParaRPr>
          </a:p>
        </p:txBody>
      </p:sp>
    </p:spTree>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Shape 377"/>
          <p:cNvSpPr txBox="1"/>
          <p:nvPr/>
        </p:nvSpPr>
        <p:spPr>
          <a:xfrm>
            <a:off x="281400" y="1575700"/>
            <a:ext cx="8428800" cy="3450600"/>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en" sz="2000" b="1">
                <a:solidFill>
                  <a:srgbClr val="FFFFFF"/>
                </a:solidFill>
                <a:latin typeface="Raleway"/>
                <a:ea typeface="Raleway"/>
                <a:cs typeface="Raleway"/>
                <a:sym typeface="Raleway"/>
              </a:rPr>
              <a:t/>
            </a:r>
            <a:br>
              <a:rPr lang="en" sz="2000" b="1">
                <a:solidFill>
                  <a:srgbClr val="FFFFFF"/>
                </a:solidFill>
                <a:latin typeface="Raleway"/>
                <a:ea typeface="Raleway"/>
                <a:cs typeface="Raleway"/>
                <a:sym typeface="Raleway"/>
              </a:rPr>
            </a:br>
            <a:r>
              <a:rPr lang="en" sz="2000" b="1">
                <a:solidFill>
                  <a:srgbClr val="FFFFFF"/>
                </a:solidFill>
                <a:latin typeface="Raleway"/>
                <a:ea typeface="Raleway"/>
                <a:cs typeface="Raleway"/>
                <a:sym typeface="Raleway"/>
              </a:rPr>
              <a:t>                         </a:t>
            </a:r>
            <a:r>
              <a:rPr lang="en" sz="3000" b="1">
                <a:solidFill>
                  <a:srgbClr val="FFFFFF"/>
                </a:solidFill>
                <a:latin typeface="Raleway"/>
                <a:ea typeface="Raleway"/>
                <a:cs typeface="Raleway"/>
                <a:sym typeface="Raleway"/>
              </a:rPr>
              <a:t>eolotthowghrhoighuay</a:t>
            </a:r>
          </a:p>
          <a:p>
            <a:pPr lvl="0" algn="ctr" rtl="0">
              <a:lnSpc>
                <a:spcPct val="115000"/>
              </a:lnSpc>
              <a:spcBef>
                <a:spcPts val="0"/>
              </a:spcBef>
              <a:buNone/>
            </a:pPr>
            <a:endParaRPr sz="2400" b="1">
              <a:solidFill>
                <a:srgbClr val="FFFFFF"/>
              </a:solidFill>
              <a:latin typeface="Raleway"/>
              <a:ea typeface="Raleway"/>
              <a:cs typeface="Raleway"/>
              <a:sym typeface="Raleway"/>
            </a:endParaRPr>
          </a:p>
          <a:p>
            <a:pPr lvl="0" algn="ctr" rtl="0">
              <a:lnSpc>
                <a:spcPct val="115000"/>
              </a:lnSpc>
              <a:spcBef>
                <a:spcPts val="0"/>
              </a:spcBef>
              <a:buNone/>
            </a:pPr>
            <a:r>
              <a:rPr lang="en" sz="2400" b="1">
                <a:solidFill>
                  <a:srgbClr val="FFFFFF"/>
                </a:solidFill>
                <a:latin typeface="Raleway"/>
                <a:ea typeface="Raleway"/>
                <a:cs typeface="Raleway"/>
                <a:sym typeface="Raleway"/>
              </a:rPr>
              <a:t>uses the eo from George, the ol from Colonel, the tth from Matthew, the ow from knowledge, the gh from ghost, the rh from rheumatic, the oi from Beauvoir, the gh from laugh, and the uay from quay</a:t>
            </a:r>
          </a:p>
          <a:p>
            <a:pPr lvl="0" rtl="0">
              <a:lnSpc>
                <a:spcPct val="115000"/>
              </a:lnSpc>
              <a:spcBef>
                <a:spcPts val="0"/>
              </a:spcBef>
              <a:buNone/>
            </a:pPr>
            <a:endParaRPr sz="1800" b="1">
              <a:solidFill>
                <a:srgbClr val="F3F3F3"/>
              </a:solidFill>
              <a:latin typeface="Raleway"/>
              <a:ea typeface="Raleway"/>
              <a:cs typeface="Raleway"/>
              <a:sym typeface="Raleway"/>
            </a:endParaRPr>
          </a:p>
          <a:p>
            <a:pPr lvl="0" rtl="0">
              <a:lnSpc>
                <a:spcPct val="115000"/>
              </a:lnSpc>
              <a:spcBef>
                <a:spcPts val="0"/>
              </a:spcBef>
              <a:buNone/>
            </a:pPr>
            <a:endParaRPr sz="6000" b="1">
              <a:solidFill>
                <a:srgbClr val="F3F3F3"/>
              </a:solidFill>
            </a:endParaRPr>
          </a:p>
          <a:p>
            <a:pPr lvl="0" rtl="0">
              <a:lnSpc>
                <a:spcPct val="115000"/>
              </a:lnSpc>
              <a:spcBef>
                <a:spcPts val="0"/>
              </a:spcBef>
              <a:buNone/>
            </a:pPr>
            <a:endParaRPr sz="6000" b="1">
              <a:solidFill>
                <a:srgbClr val="F3F3F3"/>
              </a:solidFill>
            </a:endParaRPr>
          </a:p>
        </p:txBody>
      </p:sp>
    </p:spTree>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Shape 382"/>
          <p:cNvSpPr txBox="1">
            <a:spLocks noGrp="1"/>
          </p:cNvSpPr>
          <p:nvPr>
            <p:ph type="title"/>
          </p:nvPr>
        </p:nvSpPr>
        <p:spPr>
          <a:xfrm>
            <a:off x="2400250" y="575950"/>
            <a:ext cx="6321599" cy="635399"/>
          </a:xfrm>
          <a:prstGeom prst="rect">
            <a:avLst/>
          </a:prstGeom>
        </p:spPr>
        <p:txBody>
          <a:bodyPr lIns="91425" tIns="91425" rIns="91425" bIns="91425" anchor="t" anchorCtr="0">
            <a:noAutofit/>
          </a:bodyPr>
          <a:lstStyle/>
          <a:p>
            <a:pPr lvl="0">
              <a:spcBef>
                <a:spcPts val="0"/>
              </a:spcBef>
              <a:buNone/>
            </a:pPr>
            <a:r>
              <a:rPr lang="en" i="1">
                <a:solidFill>
                  <a:schemeClr val="lt1"/>
                </a:solidFill>
                <a:latin typeface="Comic Sans MS"/>
                <a:ea typeface="Comic Sans MS"/>
                <a:cs typeface="Comic Sans MS"/>
                <a:sym typeface="Comic Sans MS"/>
              </a:rPr>
              <a:t>The Kinesthetic Learner </a:t>
            </a:r>
          </a:p>
        </p:txBody>
      </p:sp>
      <p:sp>
        <p:nvSpPr>
          <p:cNvPr id="383" name="Shape 383"/>
          <p:cNvSpPr txBox="1">
            <a:spLocks noGrp="1"/>
          </p:cNvSpPr>
          <p:nvPr>
            <p:ph type="body" idx="1"/>
          </p:nvPr>
        </p:nvSpPr>
        <p:spPr>
          <a:xfrm>
            <a:off x="3950800" y="1160925"/>
            <a:ext cx="4892700" cy="3721799"/>
          </a:xfrm>
          <a:prstGeom prst="rect">
            <a:avLst/>
          </a:prstGeom>
        </p:spPr>
        <p:txBody>
          <a:bodyPr lIns="91425" tIns="91425" rIns="91425" bIns="91425" anchor="t" anchorCtr="0">
            <a:noAutofit/>
          </a:bodyPr>
          <a:lstStyle/>
          <a:p>
            <a:pPr lvl="0" rtl="0">
              <a:spcBef>
                <a:spcPts val="0"/>
              </a:spcBef>
              <a:spcAft>
                <a:spcPts val="0"/>
              </a:spcAft>
              <a:buNone/>
            </a:pPr>
            <a:r>
              <a:rPr lang="en" sz="2000" i="1">
                <a:solidFill>
                  <a:schemeClr val="lt1"/>
                </a:solidFill>
                <a:latin typeface="Arial"/>
                <a:ea typeface="Arial"/>
                <a:cs typeface="Arial"/>
                <a:sym typeface="Arial"/>
              </a:rPr>
              <a:t>these children learn best when they are allowed to engage their hands and feet as well as their minds</a:t>
            </a:r>
          </a:p>
          <a:p>
            <a:pPr lvl="0" rtl="0">
              <a:spcBef>
                <a:spcPts val="0"/>
              </a:spcBef>
              <a:spcAft>
                <a:spcPts val="0"/>
              </a:spcAft>
              <a:buNone/>
            </a:pPr>
            <a:endParaRPr sz="2000" i="1">
              <a:solidFill>
                <a:schemeClr val="lt1"/>
              </a:solidFill>
              <a:latin typeface="Arial"/>
              <a:ea typeface="Arial"/>
              <a:cs typeface="Arial"/>
              <a:sym typeface="Arial"/>
            </a:endParaRPr>
          </a:p>
          <a:p>
            <a:pPr lvl="0">
              <a:spcBef>
                <a:spcPts val="0"/>
              </a:spcBef>
              <a:spcAft>
                <a:spcPts val="0"/>
              </a:spcAft>
              <a:buClr>
                <a:schemeClr val="dk2"/>
              </a:buClr>
              <a:buSzPct val="55000"/>
              <a:buFont typeface="Arial"/>
              <a:buNone/>
            </a:pPr>
            <a:r>
              <a:rPr lang="en" sz="2000" i="1">
                <a:solidFill>
                  <a:schemeClr val="lt1"/>
                </a:solidFill>
                <a:latin typeface="Arial"/>
                <a:ea typeface="Arial"/>
                <a:cs typeface="Arial"/>
                <a:sym typeface="Arial"/>
              </a:rPr>
              <a:t>A Kinesthetic learning style is characterized by an ability to retain (memorize) information best when it is related to movement. </a:t>
            </a:r>
          </a:p>
        </p:txBody>
      </p:sp>
      <p:pic>
        <p:nvPicPr>
          <p:cNvPr id="384" name="Shape 384"/>
          <p:cNvPicPr preferRelativeResize="0"/>
          <p:nvPr/>
        </p:nvPicPr>
        <p:blipFill>
          <a:blip r:embed="rId3">
            <a:alphaModFix/>
          </a:blip>
          <a:stretch>
            <a:fillRect/>
          </a:stretch>
        </p:blipFill>
        <p:spPr>
          <a:xfrm>
            <a:off x="198800" y="1375662"/>
            <a:ext cx="3292324" cy="3292324"/>
          </a:xfrm>
          <a:prstGeom prst="rect">
            <a:avLst/>
          </a:prstGeom>
          <a:noFill/>
          <a:ln>
            <a:noFill/>
          </a:ln>
        </p:spPr>
      </p:pic>
    </p:spTree>
  </p:cSld>
  <p:clrMapOvr>
    <a:masterClrMapping/>
  </p:clrMapOvr>
  <p:transition spd="slow">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Shape 389"/>
          <p:cNvSpPr txBox="1">
            <a:spLocks noGrp="1"/>
          </p:cNvSpPr>
          <p:nvPr>
            <p:ph type="title"/>
          </p:nvPr>
        </p:nvSpPr>
        <p:spPr>
          <a:xfrm>
            <a:off x="689500" y="423100"/>
            <a:ext cx="6321599" cy="635399"/>
          </a:xfrm>
          <a:prstGeom prst="rect">
            <a:avLst/>
          </a:prstGeom>
        </p:spPr>
        <p:txBody>
          <a:bodyPr lIns="91425" tIns="91425" rIns="91425" bIns="91425" anchor="t" anchorCtr="0">
            <a:noAutofit/>
          </a:bodyPr>
          <a:lstStyle/>
          <a:p>
            <a:pPr lvl="0">
              <a:spcBef>
                <a:spcPts val="0"/>
              </a:spcBef>
              <a:buNone/>
            </a:pPr>
            <a:r>
              <a:rPr lang="en">
                <a:solidFill>
                  <a:srgbClr val="F3F3F3"/>
                </a:solidFill>
              </a:rPr>
              <a:t>Some simple Brain Boosters</a:t>
            </a:r>
          </a:p>
        </p:txBody>
      </p:sp>
      <p:sp>
        <p:nvSpPr>
          <p:cNvPr id="390" name="Shape 390"/>
          <p:cNvSpPr txBox="1">
            <a:spLocks noGrp="1"/>
          </p:cNvSpPr>
          <p:nvPr>
            <p:ph type="body" idx="1"/>
          </p:nvPr>
        </p:nvSpPr>
        <p:spPr>
          <a:xfrm>
            <a:off x="2410112" y="1595775"/>
            <a:ext cx="6321599" cy="3002400"/>
          </a:xfrm>
          <a:prstGeom prst="rect">
            <a:avLst/>
          </a:prstGeom>
        </p:spPr>
        <p:txBody>
          <a:bodyPr lIns="91425" tIns="91425" rIns="91425" bIns="91425" anchor="t" anchorCtr="0">
            <a:noAutofit/>
          </a:bodyPr>
          <a:lstStyle/>
          <a:p>
            <a:pPr lvl="0">
              <a:spcBef>
                <a:spcPts val="0"/>
              </a:spcBef>
              <a:buNone/>
            </a:pPr>
            <a:endParaRPr/>
          </a:p>
        </p:txBody>
      </p:sp>
      <p:sp>
        <p:nvSpPr>
          <p:cNvPr id="391" name="Shape 391">
            <a:hlinkClick r:id="rId3"/>
          </p:cNvPr>
          <p:cNvSpPr/>
          <p:nvPr/>
        </p:nvSpPr>
        <p:spPr>
          <a:xfrm>
            <a:off x="2464825" y="1182300"/>
            <a:ext cx="5806825" cy="3539674"/>
          </a:xfrm>
          <a:prstGeom prst="rect">
            <a:avLst/>
          </a:prstGeom>
          <a:blipFill>
            <a:blip r:embed="rId4">
              <a:alphaModFix/>
            </a:blip>
            <a:stretch>
              <a:fillRect/>
            </a:stretch>
          </a:blipFill>
          <a:ln>
            <a:noFill/>
          </a:ln>
        </p:spPr>
      </p:sp>
    </p:spTree>
  </p:cSld>
  <p:clrMapOvr>
    <a:masterClrMapping/>
  </p:clrMapOvr>
  <p:transition spd="slow">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Shape 396"/>
          <p:cNvSpPr txBox="1"/>
          <p:nvPr/>
        </p:nvSpPr>
        <p:spPr>
          <a:xfrm>
            <a:off x="298900" y="821975"/>
            <a:ext cx="8456399" cy="3585299"/>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en" sz="6000" b="1">
                <a:solidFill>
                  <a:srgbClr val="F3F3F3"/>
                </a:solidFill>
              </a:rPr>
              <a:t>LET’S </a:t>
            </a:r>
          </a:p>
          <a:p>
            <a:pPr lvl="0" rtl="0">
              <a:lnSpc>
                <a:spcPct val="115000"/>
              </a:lnSpc>
              <a:spcBef>
                <a:spcPts val="0"/>
              </a:spcBef>
              <a:buNone/>
            </a:pPr>
            <a:r>
              <a:rPr lang="en" sz="6000" b="1">
                <a:solidFill>
                  <a:srgbClr val="F3F3F3"/>
                </a:solidFill>
              </a:rPr>
              <a:t>MOVE!</a:t>
            </a:r>
          </a:p>
        </p:txBody>
      </p:sp>
      <p:sp>
        <p:nvSpPr>
          <p:cNvPr id="397" name="Shape 397">
            <a:hlinkClick r:id="rId3"/>
          </p:cNvPr>
          <p:cNvSpPr/>
          <p:nvPr/>
        </p:nvSpPr>
        <p:spPr>
          <a:xfrm>
            <a:off x="4124750" y="670900"/>
            <a:ext cx="4572000" cy="3429000"/>
          </a:xfrm>
          <a:prstGeom prst="rect">
            <a:avLst/>
          </a:prstGeom>
          <a:blipFill>
            <a:blip r:embed="rId4">
              <a:alphaModFix/>
            </a:blip>
            <a:stretch>
              <a:fillRect/>
            </a:stretch>
          </a:blipFill>
          <a:ln>
            <a:noFill/>
          </a:ln>
        </p:spPr>
      </p:sp>
    </p:spTree>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Shape 402"/>
          <p:cNvSpPr txBox="1"/>
          <p:nvPr/>
        </p:nvSpPr>
        <p:spPr>
          <a:xfrm>
            <a:off x="298900" y="1778275"/>
            <a:ext cx="3572699" cy="821700"/>
          </a:xfrm>
          <a:prstGeom prst="rect">
            <a:avLst/>
          </a:prstGeom>
          <a:noFill/>
          <a:ln>
            <a:noFill/>
          </a:ln>
        </p:spPr>
        <p:txBody>
          <a:bodyPr lIns="91425" tIns="91425" rIns="91425" bIns="91425" anchor="ctr" anchorCtr="0">
            <a:noAutofit/>
          </a:bodyPr>
          <a:lstStyle/>
          <a:p>
            <a:pPr lvl="0" rtl="0">
              <a:lnSpc>
                <a:spcPct val="115000"/>
              </a:lnSpc>
              <a:spcBef>
                <a:spcPts val="0"/>
              </a:spcBef>
              <a:buNone/>
            </a:pPr>
            <a:endParaRPr sz="4000" b="1">
              <a:solidFill>
                <a:srgbClr val="F3F3F3"/>
              </a:solidFill>
            </a:endParaRPr>
          </a:p>
          <a:p>
            <a:pPr lvl="0" rtl="0">
              <a:lnSpc>
                <a:spcPct val="115000"/>
              </a:lnSpc>
              <a:spcBef>
                <a:spcPts val="0"/>
              </a:spcBef>
              <a:buNone/>
            </a:pPr>
            <a:endParaRPr sz="4000" b="1">
              <a:solidFill>
                <a:srgbClr val="F3F3F3"/>
              </a:solidFill>
            </a:endParaRPr>
          </a:p>
          <a:p>
            <a:pPr lvl="0" rtl="0">
              <a:lnSpc>
                <a:spcPct val="115000"/>
              </a:lnSpc>
              <a:spcBef>
                <a:spcPts val="0"/>
              </a:spcBef>
              <a:buNone/>
            </a:pPr>
            <a:endParaRPr sz="4000" b="1">
              <a:solidFill>
                <a:srgbClr val="F3F3F3"/>
              </a:solidFill>
            </a:endParaRPr>
          </a:p>
          <a:p>
            <a:pPr lvl="0" rtl="0">
              <a:lnSpc>
                <a:spcPct val="115000"/>
              </a:lnSpc>
              <a:spcBef>
                <a:spcPts val="0"/>
              </a:spcBef>
              <a:buNone/>
            </a:pPr>
            <a:r>
              <a:rPr lang="en" sz="4000" b="1">
                <a:solidFill>
                  <a:srgbClr val="F3F3F3"/>
                </a:solidFill>
              </a:rPr>
              <a:t>Cross </a:t>
            </a:r>
          </a:p>
          <a:p>
            <a:pPr lvl="0" rtl="0">
              <a:lnSpc>
                <a:spcPct val="115000"/>
              </a:lnSpc>
              <a:spcBef>
                <a:spcPts val="0"/>
              </a:spcBef>
              <a:buNone/>
            </a:pPr>
            <a:r>
              <a:rPr lang="en" sz="4000" b="1">
                <a:solidFill>
                  <a:srgbClr val="F3F3F3"/>
                </a:solidFill>
              </a:rPr>
              <a:t>Laterals</a:t>
            </a:r>
          </a:p>
          <a:p>
            <a:pPr lvl="0" rtl="0">
              <a:lnSpc>
                <a:spcPct val="115000"/>
              </a:lnSpc>
              <a:spcBef>
                <a:spcPts val="0"/>
              </a:spcBef>
              <a:buNone/>
            </a:pPr>
            <a:r>
              <a:rPr lang="en" b="1">
                <a:solidFill>
                  <a:srgbClr val="F3F3F3"/>
                </a:solidFill>
              </a:rPr>
              <a:t>Cross-lateral movements are those in which arms and legs cross over from one side of the body to the other. The left side of the brain controls the right side of the body, and the right side of the brain controls the left side. Both sides are forced to communicate when arms and legs cross over. This “unsticks” the brain and energizes learning.</a:t>
            </a:r>
          </a:p>
          <a:p>
            <a:pPr lvl="0" rtl="0">
              <a:lnSpc>
                <a:spcPct val="115000"/>
              </a:lnSpc>
              <a:spcBef>
                <a:spcPts val="0"/>
              </a:spcBef>
              <a:buNone/>
            </a:pPr>
            <a:endParaRPr sz="2000" b="1">
              <a:solidFill>
                <a:srgbClr val="F3F3F3"/>
              </a:solidFill>
            </a:endParaRPr>
          </a:p>
          <a:p>
            <a:pPr lvl="0" rtl="0">
              <a:lnSpc>
                <a:spcPct val="115000"/>
              </a:lnSpc>
              <a:spcBef>
                <a:spcPts val="0"/>
              </a:spcBef>
              <a:buNone/>
            </a:pPr>
            <a:endParaRPr sz="4000" b="1">
              <a:solidFill>
                <a:srgbClr val="F3F3F3"/>
              </a:solidFill>
            </a:endParaRPr>
          </a:p>
          <a:p>
            <a:pPr lvl="0" rtl="0">
              <a:lnSpc>
                <a:spcPct val="115000"/>
              </a:lnSpc>
              <a:spcBef>
                <a:spcPts val="0"/>
              </a:spcBef>
              <a:buNone/>
            </a:pPr>
            <a:endParaRPr sz="4000" b="1">
              <a:solidFill>
                <a:srgbClr val="F3F3F3"/>
              </a:solidFill>
            </a:endParaRPr>
          </a:p>
        </p:txBody>
      </p:sp>
      <p:sp>
        <p:nvSpPr>
          <p:cNvPr id="403" name="Shape 403">
            <a:hlinkClick r:id="rId3"/>
          </p:cNvPr>
          <p:cNvSpPr/>
          <p:nvPr/>
        </p:nvSpPr>
        <p:spPr>
          <a:xfrm>
            <a:off x="4183300" y="1071075"/>
            <a:ext cx="4572000" cy="3429000"/>
          </a:xfrm>
          <a:prstGeom prst="rect">
            <a:avLst/>
          </a:prstGeom>
          <a:blipFill>
            <a:blip r:embed="rId4">
              <a:alphaModFix/>
            </a:blip>
            <a:stretch>
              <a:fillRect/>
            </a:stretch>
          </a:blipFill>
          <a:ln>
            <a:noFill/>
          </a:ln>
        </p:spPr>
      </p:sp>
    </p:spTree>
  </p:cSld>
  <p:clrMapOvr>
    <a:masterClrMapping/>
  </p:clrMapOvr>
  <p:transition spd="slow">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Shape 408"/>
          <p:cNvSpPr txBox="1"/>
          <p:nvPr/>
        </p:nvSpPr>
        <p:spPr>
          <a:xfrm>
            <a:off x="177150" y="2515700"/>
            <a:ext cx="8789699" cy="435900"/>
          </a:xfrm>
          <a:prstGeom prst="rect">
            <a:avLst/>
          </a:prstGeom>
          <a:noFill/>
          <a:ln>
            <a:noFill/>
          </a:ln>
        </p:spPr>
        <p:txBody>
          <a:bodyPr lIns="91425" tIns="91425" rIns="91425" bIns="91425" anchor="ctr" anchorCtr="0">
            <a:noAutofit/>
          </a:bodyPr>
          <a:lstStyle/>
          <a:p>
            <a:pPr marL="3657600" lvl="0" indent="457200" algn="l" rtl="0">
              <a:lnSpc>
                <a:spcPct val="115000"/>
              </a:lnSpc>
              <a:spcBef>
                <a:spcPts val="0"/>
              </a:spcBef>
              <a:buNone/>
            </a:pPr>
            <a:endParaRPr sz="3000" b="1">
              <a:solidFill>
                <a:srgbClr val="FFFFFF"/>
              </a:solidFill>
            </a:endParaRPr>
          </a:p>
          <a:p>
            <a:pPr marL="3200400" lvl="0" indent="457200" algn="l" rtl="0">
              <a:lnSpc>
                <a:spcPct val="115000"/>
              </a:lnSpc>
              <a:spcBef>
                <a:spcPts val="0"/>
              </a:spcBef>
              <a:buNone/>
            </a:pPr>
            <a:r>
              <a:rPr lang="en" sz="2300" b="1">
                <a:solidFill>
                  <a:srgbClr val="FFFFFF"/>
                </a:solidFill>
              </a:rPr>
              <a:t>ADHD</a:t>
            </a:r>
          </a:p>
          <a:p>
            <a:pPr lvl="0" rtl="0">
              <a:lnSpc>
                <a:spcPct val="115000"/>
              </a:lnSpc>
              <a:spcBef>
                <a:spcPts val="0"/>
              </a:spcBef>
              <a:buNone/>
            </a:pPr>
            <a:r>
              <a:rPr lang="en" sz="1700" b="1">
                <a:solidFill>
                  <a:srgbClr val="F3F3F3"/>
                </a:solidFill>
                <a:latin typeface="Raleway"/>
                <a:ea typeface="Raleway"/>
                <a:cs typeface="Raleway"/>
                <a:sym typeface="Raleway"/>
              </a:rPr>
              <a:t>Larson and Taylor (1998) describe the “characteristics of ADHD (i.e., hyperactivity, impulsivity, and inattentiveness) are manifested as cognitive, affective, and social/behavioral needs. </a:t>
            </a:r>
          </a:p>
          <a:p>
            <a:pPr lvl="0" rtl="0">
              <a:lnSpc>
                <a:spcPct val="115000"/>
              </a:lnSpc>
              <a:spcBef>
                <a:spcPts val="0"/>
              </a:spcBef>
              <a:buNone/>
            </a:pPr>
            <a:endParaRPr sz="1700" b="1">
              <a:solidFill>
                <a:srgbClr val="F3F3F3"/>
              </a:solidFill>
              <a:latin typeface="Raleway"/>
              <a:ea typeface="Raleway"/>
              <a:cs typeface="Raleway"/>
              <a:sym typeface="Raleway"/>
            </a:endParaRPr>
          </a:p>
          <a:p>
            <a:pPr lvl="0" rtl="0">
              <a:lnSpc>
                <a:spcPct val="115000"/>
              </a:lnSpc>
              <a:spcBef>
                <a:spcPts val="0"/>
              </a:spcBef>
              <a:buNone/>
            </a:pPr>
            <a:r>
              <a:rPr lang="en" sz="1700" b="1">
                <a:solidFill>
                  <a:srgbClr val="F3F3F3"/>
                </a:solidFill>
                <a:latin typeface="Raleway"/>
                <a:ea typeface="Raleway"/>
                <a:cs typeface="Raleway"/>
                <a:sym typeface="Raleway"/>
              </a:rPr>
              <a:t>Commonly, children with ADHD experience difficulties with:</a:t>
            </a:r>
          </a:p>
          <a:p>
            <a:pPr lvl="0" rtl="0">
              <a:lnSpc>
                <a:spcPct val="115000"/>
              </a:lnSpc>
              <a:spcBef>
                <a:spcPts val="0"/>
              </a:spcBef>
              <a:buNone/>
            </a:pPr>
            <a:endParaRPr sz="1700" b="1">
              <a:solidFill>
                <a:srgbClr val="F3F3F3"/>
              </a:solidFill>
              <a:latin typeface="Raleway"/>
              <a:ea typeface="Raleway"/>
              <a:cs typeface="Raleway"/>
              <a:sym typeface="Raleway"/>
            </a:endParaRPr>
          </a:p>
          <a:p>
            <a:pPr marL="457200" lvl="0" indent="-336550" rtl="0">
              <a:lnSpc>
                <a:spcPct val="115000"/>
              </a:lnSpc>
              <a:spcBef>
                <a:spcPts val="0"/>
              </a:spcBef>
              <a:buClr>
                <a:srgbClr val="F3F3F3"/>
              </a:buClr>
              <a:buSzPct val="100000"/>
              <a:buFont typeface="Raleway"/>
              <a:buChar char="●"/>
            </a:pPr>
            <a:r>
              <a:rPr lang="en" sz="1700" b="1">
                <a:solidFill>
                  <a:srgbClr val="F3F3F3"/>
                </a:solidFill>
                <a:latin typeface="Raleway"/>
                <a:ea typeface="Raleway"/>
                <a:cs typeface="Raleway"/>
                <a:sym typeface="Raleway"/>
              </a:rPr>
              <a:t> reading </a:t>
            </a:r>
          </a:p>
          <a:p>
            <a:pPr marL="457200" lvl="0" indent="-336550" rtl="0">
              <a:lnSpc>
                <a:spcPct val="115000"/>
              </a:lnSpc>
              <a:spcBef>
                <a:spcPts val="0"/>
              </a:spcBef>
              <a:buClr>
                <a:srgbClr val="F3F3F3"/>
              </a:buClr>
              <a:buSzPct val="100000"/>
              <a:buFont typeface="Raleway"/>
              <a:buChar char="●"/>
            </a:pPr>
            <a:r>
              <a:rPr lang="en" sz="1700" b="1">
                <a:solidFill>
                  <a:srgbClr val="F3F3F3"/>
                </a:solidFill>
                <a:latin typeface="Raleway"/>
                <a:ea typeface="Raleway"/>
                <a:cs typeface="Raleway"/>
                <a:sym typeface="Raleway"/>
              </a:rPr>
              <a:t>processing</a:t>
            </a:r>
          </a:p>
          <a:p>
            <a:pPr marL="457200" lvl="0" indent="-336550" rtl="0">
              <a:lnSpc>
                <a:spcPct val="115000"/>
              </a:lnSpc>
              <a:spcBef>
                <a:spcPts val="0"/>
              </a:spcBef>
              <a:buClr>
                <a:srgbClr val="F3F3F3"/>
              </a:buClr>
              <a:buSzPct val="100000"/>
              <a:buFont typeface="Raleway"/>
              <a:buChar char="●"/>
            </a:pPr>
            <a:r>
              <a:rPr lang="en" sz="1700" b="1">
                <a:solidFill>
                  <a:srgbClr val="F3F3F3"/>
                </a:solidFill>
                <a:latin typeface="Raleway"/>
                <a:ea typeface="Raleway"/>
                <a:cs typeface="Raleway"/>
                <a:sym typeface="Raleway"/>
              </a:rPr>
              <a:t>attending to relevant information in the form of texts… presentations</a:t>
            </a:r>
          </a:p>
          <a:p>
            <a:pPr marL="457200" lvl="0" indent="-336550" rtl="0">
              <a:lnSpc>
                <a:spcPct val="115000"/>
              </a:lnSpc>
              <a:spcBef>
                <a:spcPts val="0"/>
              </a:spcBef>
              <a:buClr>
                <a:srgbClr val="F3F3F3"/>
              </a:buClr>
              <a:buSzPct val="100000"/>
              <a:buFont typeface="Raleway"/>
              <a:buChar char="●"/>
            </a:pPr>
            <a:r>
              <a:rPr lang="en" sz="1700" b="1">
                <a:solidFill>
                  <a:srgbClr val="F3F3F3"/>
                </a:solidFill>
                <a:latin typeface="Raleway"/>
                <a:ea typeface="Raleway"/>
                <a:cs typeface="Raleway"/>
                <a:sym typeface="Raleway"/>
              </a:rPr>
              <a:t>They are often labeled as daydreamers or class clowns</a:t>
            </a:r>
          </a:p>
          <a:p>
            <a:pPr marL="457200" lvl="0" indent="-336550" rtl="0">
              <a:lnSpc>
                <a:spcPct val="115000"/>
              </a:lnSpc>
              <a:spcBef>
                <a:spcPts val="0"/>
              </a:spcBef>
              <a:buClr>
                <a:srgbClr val="F3F3F3"/>
              </a:buClr>
              <a:buSzPct val="100000"/>
              <a:buFont typeface="Raleway"/>
              <a:buChar char="●"/>
            </a:pPr>
            <a:r>
              <a:rPr lang="en" sz="1700" b="1">
                <a:solidFill>
                  <a:srgbClr val="F3F3F3"/>
                </a:solidFill>
                <a:latin typeface="Raleway"/>
                <a:ea typeface="Raleway"/>
                <a:cs typeface="Raleway"/>
                <a:sym typeface="Raleway"/>
              </a:rPr>
              <a:t>Don’t participating in Socratic seminars</a:t>
            </a:r>
          </a:p>
          <a:p>
            <a:pPr marL="457200" lvl="0" indent="-336550" rtl="0">
              <a:lnSpc>
                <a:spcPct val="115000"/>
              </a:lnSpc>
              <a:spcBef>
                <a:spcPts val="0"/>
              </a:spcBef>
              <a:buClr>
                <a:srgbClr val="F3F3F3"/>
              </a:buClr>
              <a:buSzPct val="100000"/>
              <a:buFont typeface="Raleway"/>
              <a:buChar char="●"/>
            </a:pPr>
            <a:r>
              <a:rPr lang="en" sz="1700" b="1">
                <a:solidFill>
                  <a:srgbClr val="F3F3F3"/>
                </a:solidFill>
                <a:latin typeface="Raleway"/>
                <a:ea typeface="Raleway"/>
                <a:cs typeface="Raleway"/>
                <a:sym typeface="Raleway"/>
              </a:rPr>
              <a:t>making inappropriate comments while discussing sensitive social topics</a:t>
            </a:r>
          </a:p>
          <a:p>
            <a:pPr lvl="0" rtl="0">
              <a:lnSpc>
                <a:spcPct val="115000"/>
              </a:lnSpc>
              <a:spcBef>
                <a:spcPts val="0"/>
              </a:spcBef>
              <a:buNone/>
            </a:pPr>
            <a:endParaRPr sz="2000" b="1">
              <a:solidFill>
                <a:srgbClr val="F3F3F3"/>
              </a:solidFill>
              <a:latin typeface="Raleway"/>
              <a:ea typeface="Raleway"/>
              <a:cs typeface="Raleway"/>
              <a:sym typeface="Raleway"/>
            </a:endParaRPr>
          </a:p>
          <a:p>
            <a:pPr lvl="0" rtl="0">
              <a:spcBef>
                <a:spcPts val="0"/>
              </a:spcBef>
              <a:buNone/>
            </a:pPr>
            <a:endParaRPr sz="2400" b="1">
              <a:solidFill>
                <a:srgbClr val="F3F3F3"/>
              </a:solidFill>
              <a:latin typeface="Raleway"/>
              <a:ea typeface="Raleway"/>
              <a:cs typeface="Raleway"/>
              <a:sym typeface="Raleway"/>
            </a:endParaRPr>
          </a:p>
          <a:p>
            <a:pPr lvl="0" rtl="0">
              <a:spcBef>
                <a:spcPts val="0"/>
              </a:spcBef>
              <a:buNone/>
            </a:pPr>
            <a:endParaRPr sz="1300" b="1">
              <a:solidFill>
                <a:srgbClr val="F3F3F3"/>
              </a:solidFill>
              <a:latin typeface="Raleway"/>
              <a:ea typeface="Raleway"/>
              <a:cs typeface="Raleway"/>
              <a:sym typeface="Raleway"/>
            </a:endParaRPr>
          </a:p>
        </p:txBody>
      </p:sp>
    </p:spTree>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Shape 413"/>
          <p:cNvSpPr txBox="1"/>
          <p:nvPr/>
        </p:nvSpPr>
        <p:spPr>
          <a:xfrm>
            <a:off x="177150" y="2515700"/>
            <a:ext cx="8789699" cy="435900"/>
          </a:xfrm>
          <a:prstGeom prst="rect">
            <a:avLst/>
          </a:prstGeom>
          <a:noFill/>
          <a:ln>
            <a:noFill/>
          </a:ln>
        </p:spPr>
        <p:txBody>
          <a:bodyPr lIns="91425" tIns="91425" rIns="91425" bIns="91425" anchor="ctr" anchorCtr="0">
            <a:noAutofit/>
          </a:bodyPr>
          <a:lstStyle/>
          <a:p>
            <a:pPr marL="3657600" lvl="0" indent="457200" algn="l" rtl="0">
              <a:lnSpc>
                <a:spcPct val="115000"/>
              </a:lnSpc>
              <a:spcBef>
                <a:spcPts val="0"/>
              </a:spcBef>
              <a:buNone/>
            </a:pPr>
            <a:endParaRPr sz="3000" b="1">
              <a:solidFill>
                <a:srgbClr val="FFFFFF"/>
              </a:solidFill>
            </a:endParaRPr>
          </a:p>
          <a:p>
            <a:pPr marL="3200400" lvl="0" indent="457200" algn="l" rtl="0">
              <a:lnSpc>
                <a:spcPct val="115000"/>
              </a:lnSpc>
              <a:spcBef>
                <a:spcPts val="0"/>
              </a:spcBef>
              <a:buNone/>
            </a:pPr>
            <a:endParaRPr sz="2300" b="1">
              <a:solidFill>
                <a:srgbClr val="FFFFFF"/>
              </a:solidFill>
            </a:endParaRPr>
          </a:p>
          <a:p>
            <a:pPr lvl="0" rtl="0">
              <a:lnSpc>
                <a:spcPct val="115000"/>
              </a:lnSpc>
              <a:spcBef>
                <a:spcPts val="0"/>
              </a:spcBef>
              <a:buNone/>
            </a:pPr>
            <a:endParaRPr sz="1700" b="1">
              <a:solidFill>
                <a:srgbClr val="F3F3F3"/>
              </a:solidFill>
              <a:latin typeface="Raleway"/>
              <a:ea typeface="Raleway"/>
              <a:cs typeface="Raleway"/>
              <a:sym typeface="Raleway"/>
            </a:endParaRPr>
          </a:p>
          <a:p>
            <a:pPr lvl="0" rtl="0">
              <a:lnSpc>
                <a:spcPct val="115000"/>
              </a:lnSpc>
              <a:spcBef>
                <a:spcPts val="0"/>
              </a:spcBef>
              <a:buNone/>
            </a:pPr>
            <a:endParaRPr sz="2000" b="1">
              <a:solidFill>
                <a:srgbClr val="F3F3F3"/>
              </a:solidFill>
              <a:latin typeface="Raleway"/>
              <a:ea typeface="Raleway"/>
              <a:cs typeface="Raleway"/>
              <a:sym typeface="Raleway"/>
            </a:endParaRPr>
          </a:p>
          <a:p>
            <a:pPr lvl="0" rtl="0">
              <a:spcBef>
                <a:spcPts val="0"/>
              </a:spcBef>
              <a:buNone/>
            </a:pPr>
            <a:endParaRPr sz="2400" b="1">
              <a:solidFill>
                <a:srgbClr val="F3F3F3"/>
              </a:solidFill>
              <a:latin typeface="Raleway"/>
              <a:ea typeface="Raleway"/>
              <a:cs typeface="Raleway"/>
              <a:sym typeface="Raleway"/>
            </a:endParaRPr>
          </a:p>
          <a:p>
            <a:pPr lvl="0" rtl="0">
              <a:spcBef>
                <a:spcPts val="0"/>
              </a:spcBef>
              <a:buNone/>
            </a:pPr>
            <a:endParaRPr sz="1300" b="1">
              <a:solidFill>
                <a:srgbClr val="F3F3F3"/>
              </a:solidFill>
              <a:latin typeface="Raleway"/>
              <a:ea typeface="Raleway"/>
              <a:cs typeface="Raleway"/>
              <a:sym typeface="Raleway"/>
            </a:endParaRPr>
          </a:p>
        </p:txBody>
      </p:sp>
      <p:sp>
        <p:nvSpPr>
          <p:cNvPr id="414" name="Shape 414">
            <a:hlinkClick r:id="rId3"/>
          </p:cNvPr>
          <p:cNvSpPr/>
          <p:nvPr/>
        </p:nvSpPr>
        <p:spPr>
          <a:xfrm>
            <a:off x="2014650" y="548675"/>
            <a:ext cx="5394849" cy="4046149"/>
          </a:xfrm>
          <a:prstGeom prst="rect">
            <a:avLst/>
          </a:prstGeom>
          <a:blipFill>
            <a:blip r:embed="rId4">
              <a:alphaModFix/>
            </a:blip>
            <a:stretch>
              <a:fillRect/>
            </a:stretch>
          </a:blipFill>
          <a:ln>
            <a:noFill/>
          </a:ln>
        </p:spPr>
      </p:sp>
    </p:spTree>
  </p:cSld>
  <p:clrMapOvr>
    <a:masterClrMapping/>
  </p:clrMapOvr>
  <p:transition spd="slow">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Shape 419"/>
          <p:cNvSpPr txBox="1">
            <a:spLocks noGrp="1"/>
          </p:cNvSpPr>
          <p:nvPr>
            <p:ph type="ctrTitle"/>
          </p:nvPr>
        </p:nvSpPr>
        <p:spPr>
          <a:xfrm>
            <a:off x="1024200" y="630225"/>
            <a:ext cx="7679100" cy="3016499"/>
          </a:xfrm>
          <a:prstGeom prst="rect">
            <a:avLst/>
          </a:prstGeom>
        </p:spPr>
        <p:txBody>
          <a:bodyPr lIns="91425" tIns="91425" rIns="91425" bIns="91425" anchor="t" anchorCtr="0">
            <a:noAutofit/>
          </a:bodyPr>
          <a:lstStyle/>
          <a:p>
            <a:pPr lvl="0" rtl="0">
              <a:spcBef>
                <a:spcPts val="0"/>
              </a:spcBef>
              <a:buNone/>
            </a:pPr>
            <a:r>
              <a:rPr lang="en" sz="1500">
                <a:solidFill>
                  <a:srgbClr val="FFFFFF"/>
                </a:solidFill>
              </a:rPr>
              <a:t>A trial-by-trial analysis reveals more intense physical activity is associated with better cognitive control performance in attention-deficit/hyperactivity disorder, has been published online  in </a:t>
            </a:r>
            <a:r>
              <a:rPr lang="en" sz="1500" i="1">
                <a:solidFill>
                  <a:srgbClr val="FFFFFF"/>
                </a:solidFill>
                <a:hlinkClick r:id="rId3"/>
              </a:rPr>
              <a:t>Child Neuropsychology</a:t>
            </a:r>
            <a:r>
              <a:rPr lang="en" sz="1500">
                <a:solidFill>
                  <a:srgbClr val="FFFFFF"/>
                </a:solidFill>
              </a:rPr>
              <a:t>. </a:t>
            </a:r>
          </a:p>
          <a:p>
            <a:pPr lvl="0" rtl="0">
              <a:spcBef>
                <a:spcPts val="0"/>
              </a:spcBef>
              <a:buNone/>
            </a:pPr>
            <a:endParaRPr sz="1500">
              <a:solidFill>
                <a:srgbClr val="FFFFFF"/>
              </a:solidFill>
            </a:endParaRPr>
          </a:p>
          <a:p>
            <a:pPr lvl="0" rtl="0">
              <a:lnSpc>
                <a:spcPct val="142856"/>
              </a:lnSpc>
              <a:spcBef>
                <a:spcPts val="0"/>
              </a:spcBef>
              <a:spcAft>
                <a:spcPts val="800"/>
              </a:spcAft>
              <a:buClr>
                <a:schemeClr val="dk2"/>
              </a:buClr>
              <a:buSzPct val="73333"/>
              <a:buFont typeface="Arial"/>
              <a:buNone/>
            </a:pPr>
            <a:r>
              <a:rPr lang="en" sz="1500">
                <a:solidFill>
                  <a:srgbClr val="FFFFFF"/>
                </a:solidFill>
              </a:rPr>
              <a:t>"It turns out that physical movement during cognitive tasks may be a good thing for them," said </a:t>
            </a:r>
            <a:r>
              <a:rPr lang="en" sz="1500">
                <a:solidFill>
                  <a:srgbClr val="FFFFFF"/>
                </a:solidFill>
                <a:hlinkClick r:id="rId4"/>
              </a:rPr>
              <a:t>Julie Schweitzer</a:t>
            </a:r>
            <a:r>
              <a:rPr lang="en" sz="1500">
                <a:solidFill>
                  <a:srgbClr val="FFFFFF"/>
                </a:solidFill>
              </a:rPr>
              <a:t>, professor of psychiatry, director of the </a:t>
            </a:r>
            <a:r>
              <a:rPr lang="en" sz="1500">
                <a:solidFill>
                  <a:srgbClr val="FFFFFF"/>
                </a:solidFill>
                <a:hlinkClick r:id="rId5"/>
              </a:rPr>
              <a:t>UC Davis ADHD Program</a:t>
            </a:r>
            <a:r>
              <a:rPr lang="en" sz="1500">
                <a:solidFill>
                  <a:srgbClr val="FFFFFF"/>
                </a:solidFill>
              </a:rPr>
              <a:t> and study senior author.</a:t>
            </a:r>
          </a:p>
          <a:p>
            <a:pPr lvl="0" rtl="0">
              <a:lnSpc>
                <a:spcPct val="142856"/>
              </a:lnSpc>
              <a:spcBef>
                <a:spcPts val="0"/>
              </a:spcBef>
              <a:spcAft>
                <a:spcPts val="800"/>
              </a:spcAft>
              <a:buClr>
                <a:schemeClr val="dk2"/>
              </a:buClr>
              <a:buSzPct val="73333"/>
              <a:buFont typeface="Arial"/>
              <a:buNone/>
            </a:pPr>
            <a:r>
              <a:rPr lang="en" sz="1500">
                <a:solidFill>
                  <a:srgbClr val="FFFFFF"/>
                </a:solidFill>
              </a:rPr>
              <a:t>"Parents and teachers shouldn't try to keep them still. Let them move while they are doing their work or other challenging cognitive tasks," Schweitzer said. </a:t>
            </a:r>
            <a:br>
              <a:rPr lang="en" sz="1500">
                <a:solidFill>
                  <a:srgbClr val="FFFFFF"/>
                </a:solidFill>
              </a:rPr>
            </a:br>
            <a:r>
              <a:rPr lang="en" sz="1500">
                <a:solidFill>
                  <a:srgbClr val="FFFFFF"/>
                </a:solidFill>
              </a:rPr>
              <a:t/>
            </a:r>
            <a:br>
              <a:rPr lang="en" sz="1500">
                <a:solidFill>
                  <a:srgbClr val="FFFFFF"/>
                </a:solidFill>
              </a:rPr>
            </a:br>
            <a:r>
              <a:rPr lang="en" sz="1500">
                <a:solidFill>
                  <a:srgbClr val="FFFFFF"/>
                </a:solidFill>
              </a:rPr>
              <a:t>"It may be that the hyperactivity we see in ADHD may actually be beneficial at times. Perhaps the movement increases their arousal level, which leads to better attention.</a:t>
            </a:r>
          </a:p>
          <a:p>
            <a:pPr lvl="0">
              <a:spcBef>
                <a:spcPts val="0"/>
              </a:spcBef>
              <a:buNone/>
            </a:pPr>
            <a:endParaRPr sz="1200" b="0">
              <a:solidFill>
                <a:srgbClr val="333333"/>
              </a:solidFill>
              <a:highlight>
                <a:srgbClr val="FFFFFF"/>
              </a:highlight>
              <a:latin typeface="Arial"/>
              <a:ea typeface="Arial"/>
              <a:cs typeface="Arial"/>
              <a:sym typeface="Arial"/>
            </a:endParaRP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ctrTitle"/>
          </p:nvPr>
        </p:nvSpPr>
        <p:spPr>
          <a:xfrm>
            <a:off x="460800" y="455875"/>
            <a:ext cx="7918499" cy="2383499"/>
          </a:xfrm>
          <a:prstGeom prst="rect">
            <a:avLst/>
          </a:prstGeom>
        </p:spPr>
        <p:txBody>
          <a:bodyPr lIns="91425" tIns="91425" rIns="91425" bIns="91425" anchor="t" anchorCtr="0">
            <a:noAutofit/>
          </a:bodyPr>
          <a:lstStyle/>
          <a:p>
            <a:pPr lvl="0" rtl="0">
              <a:spcBef>
                <a:spcPts val="0"/>
              </a:spcBef>
              <a:buNone/>
            </a:pPr>
            <a:r>
              <a:rPr lang="en" sz="2500">
                <a:solidFill>
                  <a:srgbClr val="F3F3F3"/>
                </a:solidFill>
              </a:rPr>
              <a:t>The model for school lessons has always been</a:t>
            </a:r>
            <a:r>
              <a:rPr lang="en" sz="3000">
                <a:solidFill>
                  <a:srgbClr val="F3F3F3"/>
                </a:solidFill>
              </a:rPr>
              <a:t> </a:t>
            </a:r>
          </a:p>
          <a:p>
            <a:pPr lvl="0" algn="ctr" rtl="0">
              <a:spcBef>
                <a:spcPts val="0"/>
              </a:spcBef>
              <a:buNone/>
            </a:pPr>
            <a:r>
              <a:rPr lang="en" sz="3500" b="0" i="1">
                <a:solidFill>
                  <a:srgbClr val="F3F3F3"/>
                </a:solidFill>
              </a:rPr>
              <a:t>‘sit and git’, </a:t>
            </a:r>
          </a:p>
          <a:p>
            <a:pPr marL="457200" lvl="0" indent="457200" rtl="0">
              <a:spcBef>
                <a:spcPts val="0"/>
              </a:spcBef>
              <a:buNone/>
            </a:pPr>
            <a:r>
              <a:rPr lang="en" sz="2500">
                <a:solidFill>
                  <a:srgbClr val="F3F3F3"/>
                </a:solidFill>
              </a:rPr>
              <a:t>which is both ‘embarrassing’ and ‘astonishing’. </a:t>
            </a:r>
          </a:p>
          <a:p>
            <a:pPr lvl="0" rtl="0">
              <a:spcBef>
                <a:spcPts val="0"/>
              </a:spcBef>
              <a:buNone/>
            </a:pPr>
            <a:endParaRPr sz="2500">
              <a:solidFill>
                <a:srgbClr val="F3F3F3"/>
              </a:solidFill>
            </a:endParaRPr>
          </a:p>
          <a:p>
            <a:pPr marL="914400" lvl="0" indent="457200" rtl="0">
              <a:spcBef>
                <a:spcPts val="0"/>
              </a:spcBef>
              <a:buNone/>
            </a:pPr>
            <a:r>
              <a:rPr lang="en" sz="2500">
                <a:solidFill>
                  <a:srgbClr val="F3F3F3"/>
                </a:solidFill>
              </a:rPr>
              <a:t>The evidence that this set up is not only the worst way that people learn, but also that it is counterproductive to </a:t>
            </a:r>
          </a:p>
          <a:p>
            <a:pPr marL="3657600" lvl="0" indent="457200" rtl="0">
              <a:spcBef>
                <a:spcPts val="0"/>
              </a:spcBef>
              <a:buNone/>
            </a:pPr>
            <a:r>
              <a:rPr lang="en" sz="3000" i="1">
                <a:solidFill>
                  <a:srgbClr val="F3F3F3"/>
                </a:solidFill>
              </a:rPr>
              <a:t>natural learning</a:t>
            </a:r>
          </a:p>
        </p:txBody>
      </p:sp>
    </p:spTree>
  </p:cSld>
  <p:clrMapOvr>
    <a:masterClrMapping/>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Shape 424"/>
          <p:cNvSpPr txBox="1">
            <a:spLocks noGrp="1"/>
          </p:cNvSpPr>
          <p:nvPr>
            <p:ph type="ctrTitle"/>
          </p:nvPr>
        </p:nvSpPr>
        <p:spPr>
          <a:xfrm>
            <a:off x="1024200" y="630225"/>
            <a:ext cx="7679100" cy="3016499"/>
          </a:xfrm>
          <a:prstGeom prst="rect">
            <a:avLst/>
          </a:prstGeom>
        </p:spPr>
        <p:txBody>
          <a:bodyPr lIns="91425" tIns="91425" rIns="91425" bIns="91425" anchor="t" anchorCtr="0">
            <a:noAutofit/>
          </a:bodyPr>
          <a:lstStyle/>
          <a:p>
            <a:pPr lvl="0" rtl="0">
              <a:lnSpc>
                <a:spcPct val="142856"/>
              </a:lnSpc>
              <a:spcBef>
                <a:spcPts val="0"/>
              </a:spcBef>
              <a:spcAft>
                <a:spcPts val="800"/>
              </a:spcAft>
              <a:buNone/>
            </a:pPr>
            <a:r>
              <a:rPr lang="en" sz="2000">
                <a:solidFill>
                  <a:srgbClr val="FFFFFF"/>
                </a:solidFill>
              </a:rPr>
              <a:t>So what can we do for students who cannot sit still?</a:t>
            </a:r>
          </a:p>
          <a:p>
            <a:pPr lvl="0" rtl="0">
              <a:lnSpc>
                <a:spcPct val="142856"/>
              </a:lnSpc>
              <a:spcBef>
                <a:spcPts val="0"/>
              </a:spcBef>
              <a:spcAft>
                <a:spcPts val="800"/>
              </a:spcAft>
              <a:buNone/>
            </a:pPr>
            <a:endParaRPr sz="1500">
              <a:solidFill>
                <a:srgbClr val="FFFFFF"/>
              </a:solidFill>
            </a:endParaRPr>
          </a:p>
          <a:p>
            <a:pPr lvl="0" rtl="0">
              <a:spcBef>
                <a:spcPts val="0"/>
              </a:spcBef>
              <a:buNone/>
            </a:pPr>
            <a:endParaRPr sz="1200" b="0">
              <a:solidFill>
                <a:srgbClr val="333333"/>
              </a:solidFill>
              <a:highlight>
                <a:srgbClr val="FFFFFF"/>
              </a:highlight>
              <a:latin typeface="Arial"/>
              <a:ea typeface="Arial"/>
              <a:cs typeface="Arial"/>
              <a:sym typeface="Arial"/>
            </a:endParaRPr>
          </a:p>
        </p:txBody>
      </p:sp>
      <p:sp>
        <p:nvSpPr>
          <p:cNvPr id="425" name="Shape 425">
            <a:hlinkClick r:id="rId3"/>
          </p:cNvPr>
          <p:cNvSpPr/>
          <p:nvPr/>
        </p:nvSpPr>
        <p:spPr>
          <a:xfrm>
            <a:off x="1925850" y="1183625"/>
            <a:ext cx="4572000" cy="3429000"/>
          </a:xfrm>
          <a:prstGeom prst="rect">
            <a:avLst/>
          </a:prstGeom>
          <a:blipFill>
            <a:blip r:embed="rId4">
              <a:alphaModFix/>
            </a:blip>
            <a:stretch>
              <a:fillRect/>
            </a:stretch>
          </a:blipFill>
          <a:ln>
            <a:noFill/>
          </a:ln>
        </p:spPr>
      </p:sp>
    </p:spTree>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Shape 430"/>
          <p:cNvSpPr txBox="1">
            <a:spLocks noGrp="1"/>
          </p:cNvSpPr>
          <p:nvPr>
            <p:ph type="ctrTitle"/>
          </p:nvPr>
        </p:nvSpPr>
        <p:spPr>
          <a:xfrm>
            <a:off x="1024200" y="630225"/>
            <a:ext cx="7679100" cy="3016499"/>
          </a:xfrm>
          <a:prstGeom prst="rect">
            <a:avLst/>
          </a:prstGeom>
        </p:spPr>
        <p:txBody>
          <a:bodyPr lIns="91425" tIns="91425" rIns="91425" bIns="91425" anchor="t" anchorCtr="0">
            <a:noAutofit/>
          </a:bodyPr>
          <a:lstStyle/>
          <a:p>
            <a:pPr lvl="0" rtl="0">
              <a:lnSpc>
                <a:spcPct val="142856"/>
              </a:lnSpc>
              <a:spcBef>
                <a:spcPts val="0"/>
              </a:spcBef>
              <a:spcAft>
                <a:spcPts val="800"/>
              </a:spcAft>
              <a:buNone/>
            </a:pPr>
            <a:r>
              <a:rPr lang="en" sz="2000">
                <a:solidFill>
                  <a:srgbClr val="FFFFFF"/>
                </a:solidFill>
              </a:rPr>
              <a:t>For assessment:</a:t>
            </a:r>
          </a:p>
          <a:p>
            <a:pPr lvl="0" rtl="0">
              <a:lnSpc>
                <a:spcPct val="142856"/>
              </a:lnSpc>
              <a:spcBef>
                <a:spcPts val="0"/>
              </a:spcBef>
              <a:spcAft>
                <a:spcPts val="800"/>
              </a:spcAft>
              <a:buNone/>
            </a:pPr>
            <a:endParaRPr sz="2000">
              <a:solidFill>
                <a:srgbClr val="FFFFFF"/>
              </a:solidFill>
            </a:endParaRPr>
          </a:p>
          <a:p>
            <a:pPr lvl="0" rtl="0">
              <a:lnSpc>
                <a:spcPct val="142856"/>
              </a:lnSpc>
              <a:spcBef>
                <a:spcPts val="0"/>
              </a:spcBef>
              <a:spcAft>
                <a:spcPts val="800"/>
              </a:spcAft>
              <a:buNone/>
            </a:pPr>
            <a:r>
              <a:rPr lang="en" sz="2000">
                <a:solidFill>
                  <a:srgbClr val="FFFFFF"/>
                </a:solidFill>
              </a:rPr>
              <a:t>try conferencing whilst letting the student stand and move around.</a:t>
            </a:r>
          </a:p>
          <a:p>
            <a:pPr lvl="0" rtl="0">
              <a:lnSpc>
                <a:spcPct val="142856"/>
              </a:lnSpc>
              <a:spcBef>
                <a:spcPts val="0"/>
              </a:spcBef>
              <a:spcAft>
                <a:spcPts val="800"/>
              </a:spcAft>
              <a:buNone/>
            </a:pPr>
            <a:endParaRPr sz="2000">
              <a:solidFill>
                <a:srgbClr val="FFFFFF"/>
              </a:solidFill>
            </a:endParaRPr>
          </a:p>
          <a:p>
            <a:pPr lvl="0" rtl="0">
              <a:lnSpc>
                <a:spcPct val="142856"/>
              </a:lnSpc>
              <a:spcBef>
                <a:spcPts val="0"/>
              </a:spcBef>
              <a:spcAft>
                <a:spcPts val="800"/>
              </a:spcAft>
              <a:buNone/>
            </a:pPr>
            <a:endParaRPr sz="2000">
              <a:solidFill>
                <a:srgbClr val="FFFFFF"/>
              </a:solidFill>
            </a:endParaRPr>
          </a:p>
          <a:p>
            <a:pPr lvl="0" rtl="0">
              <a:lnSpc>
                <a:spcPct val="142856"/>
              </a:lnSpc>
              <a:spcBef>
                <a:spcPts val="0"/>
              </a:spcBef>
              <a:spcAft>
                <a:spcPts val="800"/>
              </a:spcAft>
              <a:buNone/>
            </a:pPr>
            <a:endParaRPr sz="1500">
              <a:solidFill>
                <a:srgbClr val="FFFFFF"/>
              </a:solidFill>
            </a:endParaRPr>
          </a:p>
          <a:p>
            <a:pPr lvl="0" rtl="0">
              <a:spcBef>
                <a:spcPts val="0"/>
              </a:spcBef>
              <a:buNone/>
            </a:pPr>
            <a:endParaRPr sz="1200" b="0">
              <a:solidFill>
                <a:srgbClr val="333333"/>
              </a:solidFill>
              <a:highlight>
                <a:srgbClr val="FFFFFF"/>
              </a:highlight>
              <a:latin typeface="Arial"/>
              <a:ea typeface="Arial"/>
              <a:cs typeface="Arial"/>
              <a:sym typeface="Arial"/>
            </a:endParaRPr>
          </a:p>
        </p:txBody>
      </p:sp>
    </p:spTree>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pic>
        <p:nvPicPr>
          <p:cNvPr id="435" name="Shape 435"/>
          <p:cNvPicPr preferRelativeResize="0"/>
          <p:nvPr/>
        </p:nvPicPr>
        <p:blipFill>
          <a:blip r:embed="rId3">
            <a:alphaModFix/>
          </a:blip>
          <a:stretch>
            <a:fillRect/>
          </a:stretch>
        </p:blipFill>
        <p:spPr>
          <a:xfrm>
            <a:off x="2757450" y="629800"/>
            <a:ext cx="5510000" cy="3918750"/>
          </a:xfrm>
          <a:prstGeom prst="rect">
            <a:avLst/>
          </a:prstGeom>
          <a:noFill/>
          <a:ln>
            <a:noFill/>
          </a:ln>
        </p:spPr>
      </p:pic>
      <p:sp>
        <p:nvSpPr>
          <p:cNvPr id="436" name="Shape 436"/>
          <p:cNvSpPr txBox="1">
            <a:spLocks noGrp="1"/>
          </p:cNvSpPr>
          <p:nvPr>
            <p:ph type="ctrTitle"/>
          </p:nvPr>
        </p:nvSpPr>
        <p:spPr>
          <a:xfrm>
            <a:off x="1170500" y="1440600"/>
            <a:ext cx="1238099" cy="3016499"/>
          </a:xfrm>
          <a:prstGeom prst="rect">
            <a:avLst/>
          </a:prstGeom>
        </p:spPr>
        <p:txBody>
          <a:bodyPr lIns="91425" tIns="91425" rIns="91425" bIns="91425" anchor="t" anchorCtr="0">
            <a:noAutofit/>
          </a:bodyPr>
          <a:lstStyle/>
          <a:p>
            <a:pPr lvl="0" rtl="0">
              <a:spcBef>
                <a:spcPts val="0"/>
              </a:spcBef>
              <a:buNone/>
            </a:pPr>
            <a:r>
              <a:rPr lang="en" sz="2000">
                <a:solidFill>
                  <a:srgbClr val="FFFFFF"/>
                </a:solidFill>
              </a:rPr>
              <a:t>From NBTA News</a:t>
            </a:r>
          </a:p>
        </p:txBody>
      </p:sp>
    </p:spTree>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Shape 441"/>
          <p:cNvSpPr txBox="1"/>
          <p:nvPr/>
        </p:nvSpPr>
        <p:spPr>
          <a:xfrm>
            <a:off x="177150" y="2515700"/>
            <a:ext cx="8789699" cy="435900"/>
          </a:xfrm>
          <a:prstGeom prst="rect">
            <a:avLst/>
          </a:prstGeom>
          <a:noFill/>
          <a:ln>
            <a:noFill/>
          </a:ln>
        </p:spPr>
        <p:txBody>
          <a:bodyPr lIns="91425" tIns="91425" rIns="91425" bIns="91425" anchor="ctr" anchorCtr="0">
            <a:noAutofit/>
          </a:bodyPr>
          <a:lstStyle/>
          <a:p>
            <a:pPr lvl="0" rtl="0">
              <a:lnSpc>
                <a:spcPct val="115000"/>
              </a:lnSpc>
              <a:spcBef>
                <a:spcPts val="0"/>
              </a:spcBef>
              <a:buNone/>
            </a:pPr>
            <a:endParaRPr sz="1800" b="1">
              <a:solidFill>
                <a:srgbClr val="F3F3F3"/>
              </a:solidFill>
              <a:latin typeface="Raleway"/>
              <a:ea typeface="Raleway"/>
              <a:cs typeface="Raleway"/>
              <a:sym typeface="Raleway"/>
            </a:endParaRPr>
          </a:p>
          <a:p>
            <a:pPr lvl="0" rtl="0">
              <a:lnSpc>
                <a:spcPct val="115000"/>
              </a:lnSpc>
              <a:spcBef>
                <a:spcPts val="0"/>
              </a:spcBef>
              <a:buNone/>
            </a:pPr>
            <a:endParaRPr sz="1600" b="1">
              <a:solidFill>
                <a:srgbClr val="F3F3F3"/>
              </a:solidFill>
              <a:latin typeface="Raleway"/>
              <a:ea typeface="Raleway"/>
              <a:cs typeface="Raleway"/>
              <a:sym typeface="Raleway"/>
            </a:endParaRPr>
          </a:p>
          <a:p>
            <a:pPr marL="228600" lvl="0" indent="0" algn="ctr" rtl="0">
              <a:lnSpc>
                <a:spcPct val="115000"/>
              </a:lnSpc>
              <a:spcBef>
                <a:spcPts val="0"/>
              </a:spcBef>
              <a:buNone/>
            </a:pPr>
            <a:r>
              <a:rPr lang="en" sz="2000" b="1">
                <a:solidFill>
                  <a:srgbClr val="FFFFFF"/>
                </a:solidFill>
              </a:rPr>
              <a:t>PRACTICAL SUGGESTIONS</a:t>
            </a:r>
          </a:p>
          <a:p>
            <a:pPr marL="228600" lvl="0" indent="-69850" algn="ctr" rtl="0">
              <a:lnSpc>
                <a:spcPct val="115000"/>
              </a:lnSpc>
              <a:spcBef>
                <a:spcPts val="0"/>
              </a:spcBef>
              <a:buClr>
                <a:schemeClr val="dk2"/>
              </a:buClr>
              <a:buFont typeface="Arial"/>
              <a:buNone/>
            </a:pPr>
            <a:endParaRPr sz="2000" b="1">
              <a:solidFill>
                <a:srgbClr val="FFFFFF"/>
              </a:solidFill>
            </a:endParaRPr>
          </a:p>
          <a:p>
            <a:pPr marL="457200" lvl="0" indent="-355600" rtl="0">
              <a:lnSpc>
                <a:spcPct val="115000"/>
              </a:lnSpc>
              <a:spcBef>
                <a:spcPts val="0"/>
              </a:spcBef>
              <a:buClr>
                <a:srgbClr val="FFFFFF"/>
              </a:buClr>
              <a:buSzPct val="100000"/>
              <a:buFont typeface="Raleway"/>
              <a:buChar char="●"/>
            </a:pPr>
            <a:r>
              <a:rPr lang="en" sz="2000" b="1">
                <a:solidFill>
                  <a:srgbClr val="FFFFFF"/>
                </a:solidFill>
                <a:latin typeface="Raleway"/>
                <a:ea typeface="Raleway"/>
                <a:cs typeface="Raleway"/>
                <a:sym typeface="Raleway"/>
              </a:rPr>
              <a:t>Teachers should not insist students remain in their seats for the entire class</a:t>
            </a:r>
          </a:p>
          <a:p>
            <a:pPr marL="457200" lvl="0" indent="-355600" rtl="0">
              <a:lnSpc>
                <a:spcPct val="115000"/>
              </a:lnSpc>
              <a:spcBef>
                <a:spcPts val="0"/>
              </a:spcBef>
              <a:buClr>
                <a:srgbClr val="FFFFFF"/>
              </a:buClr>
              <a:buSzPct val="100000"/>
              <a:buFont typeface="Raleway"/>
              <a:buChar char="●"/>
            </a:pPr>
            <a:r>
              <a:rPr lang="en" sz="2000" b="1">
                <a:solidFill>
                  <a:srgbClr val="FFFFFF"/>
                </a:solidFill>
                <a:latin typeface="Raleway"/>
                <a:ea typeface="Raleway"/>
                <a:cs typeface="Raleway"/>
                <a:sym typeface="Raleway"/>
              </a:rPr>
              <a:t>Goal setting on the move</a:t>
            </a:r>
          </a:p>
          <a:p>
            <a:pPr marL="457200" lvl="0" indent="-355600" rtl="0">
              <a:lnSpc>
                <a:spcPct val="115000"/>
              </a:lnSpc>
              <a:spcBef>
                <a:spcPts val="0"/>
              </a:spcBef>
              <a:buClr>
                <a:srgbClr val="FFFFFF"/>
              </a:buClr>
              <a:buSzPct val="100000"/>
              <a:buFont typeface="Raleway"/>
              <a:buChar char="●"/>
            </a:pPr>
            <a:r>
              <a:rPr lang="en" sz="2000" b="1">
                <a:solidFill>
                  <a:srgbClr val="FFFFFF"/>
                </a:solidFill>
                <a:latin typeface="Raleway"/>
                <a:ea typeface="Raleway"/>
                <a:cs typeface="Raleway"/>
                <a:sym typeface="Raleway"/>
              </a:rPr>
              <a:t>Drama and role-plays</a:t>
            </a:r>
          </a:p>
          <a:p>
            <a:pPr marL="457200" lvl="0" indent="-355600" rtl="0">
              <a:lnSpc>
                <a:spcPct val="115000"/>
              </a:lnSpc>
              <a:spcBef>
                <a:spcPts val="0"/>
              </a:spcBef>
              <a:buClr>
                <a:srgbClr val="FFFFFF"/>
              </a:buClr>
              <a:buSzPct val="100000"/>
              <a:buFont typeface="Raleway"/>
              <a:buChar char="●"/>
            </a:pPr>
            <a:r>
              <a:rPr lang="en" sz="2000" b="1">
                <a:solidFill>
                  <a:srgbClr val="FFFFFF"/>
                </a:solidFill>
                <a:latin typeface="Raleway"/>
                <a:ea typeface="Raleway"/>
                <a:cs typeface="Raleway"/>
                <a:sym typeface="Raleway"/>
              </a:rPr>
              <a:t>Energizers</a:t>
            </a:r>
          </a:p>
          <a:p>
            <a:pPr marL="457200" lvl="0" indent="-355600" rtl="0">
              <a:lnSpc>
                <a:spcPct val="115000"/>
              </a:lnSpc>
              <a:spcBef>
                <a:spcPts val="0"/>
              </a:spcBef>
              <a:buClr>
                <a:srgbClr val="FFFFFF"/>
              </a:buClr>
              <a:buSzPct val="100000"/>
              <a:buFont typeface="Raleway"/>
              <a:buChar char="●"/>
            </a:pPr>
            <a:r>
              <a:rPr lang="en" sz="2000" b="1">
                <a:solidFill>
                  <a:srgbClr val="FFFFFF"/>
                </a:solidFill>
                <a:latin typeface="Raleway"/>
                <a:ea typeface="Raleway"/>
                <a:cs typeface="Raleway"/>
                <a:sym typeface="Raleway"/>
              </a:rPr>
              <a:t>Quick games such as ball-toss</a:t>
            </a:r>
          </a:p>
          <a:p>
            <a:pPr marL="457200" lvl="0" indent="-355600" rtl="0">
              <a:lnSpc>
                <a:spcPct val="115000"/>
              </a:lnSpc>
              <a:spcBef>
                <a:spcPts val="0"/>
              </a:spcBef>
              <a:buClr>
                <a:srgbClr val="FFFFFF"/>
              </a:buClr>
              <a:buSzPct val="100000"/>
              <a:buFont typeface="Raleway"/>
              <a:buChar char="●"/>
            </a:pPr>
            <a:r>
              <a:rPr lang="en" sz="2000" b="1">
                <a:solidFill>
                  <a:srgbClr val="FFFFFF"/>
                </a:solidFill>
                <a:latin typeface="Raleway"/>
                <a:ea typeface="Raleway"/>
                <a:cs typeface="Raleway"/>
                <a:sym typeface="Raleway"/>
              </a:rPr>
              <a:t>Cross laterals</a:t>
            </a:r>
          </a:p>
          <a:p>
            <a:pPr marL="457200" lvl="0" indent="-355600" rtl="0">
              <a:lnSpc>
                <a:spcPct val="115000"/>
              </a:lnSpc>
              <a:spcBef>
                <a:spcPts val="0"/>
              </a:spcBef>
              <a:buClr>
                <a:srgbClr val="FFFFFF"/>
              </a:buClr>
              <a:buSzPct val="100000"/>
              <a:buFont typeface="Raleway"/>
              <a:buChar char="●"/>
            </a:pPr>
            <a:r>
              <a:rPr lang="en" sz="2000" b="1">
                <a:solidFill>
                  <a:srgbClr val="FFFFFF"/>
                </a:solidFill>
                <a:latin typeface="Raleway"/>
                <a:ea typeface="Raleway"/>
                <a:cs typeface="Raleway"/>
                <a:sym typeface="Raleway"/>
              </a:rPr>
              <a:t>Stretching</a:t>
            </a:r>
          </a:p>
          <a:p>
            <a:pPr marL="457200" lvl="0" indent="-355600" rtl="0">
              <a:lnSpc>
                <a:spcPct val="115000"/>
              </a:lnSpc>
              <a:spcBef>
                <a:spcPts val="0"/>
              </a:spcBef>
              <a:buClr>
                <a:srgbClr val="FFFFFF"/>
              </a:buClr>
              <a:buSzPct val="100000"/>
              <a:buFont typeface="Raleway"/>
              <a:buChar char="●"/>
            </a:pPr>
            <a:r>
              <a:rPr lang="en" sz="2000" b="1">
                <a:solidFill>
                  <a:srgbClr val="FFFFFF"/>
                </a:solidFill>
                <a:latin typeface="Raleway"/>
                <a:ea typeface="Raleway"/>
                <a:cs typeface="Raleway"/>
                <a:sym typeface="Raleway"/>
              </a:rPr>
              <a:t>Physical education and recess</a:t>
            </a:r>
          </a:p>
          <a:p>
            <a:pPr lvl="0" rtl="0">
              <a:lnSpc>
                <a:spcPct val="115000"/>
              </a:lnSpc>
              <a:spcBef>
                <a:spcPts val="0"/>
              </a:spcBef>
              <a:buNone/>
            </a:pPr>
            <a:endParaRPr sz="2000" b="1">
              <a:solidFill>
                <a:srgbClr val="F3F3F3"/>
              </a:solidFill>
              <a:latin typeface="Raleway"/>
              <a:ea typeface="Raleway"/>
              <a:cs typeface="Raleway"/>
              <a:sym typeface="Raleway"/>
            </a:endParaRPr>
          </a:p>
          <a:p>
            <a:pPr lvl="0" rtl="0">
              <a:spcBef>
                <a:spcPts val="0"/>
              </a:spcBef>
              <a:buNone/>
            </a:pPr>
            <a:endParaRPr sz="2400" b="1">
              <a:solidFill>
                <a:srgbClr val="F3F3F3"/>
              </a:solidFill>
              <a:latin typeface="Raleway"/>
              <a:ea typeface="Raleway"/>
              <a:cs typeface="Raleway"/>
              <a:sym typeface="Raleway"/>
            </a:endParaRPr>
          </a:p>
          <a:p>
            <a:pPr lvl="0" rtl="0">
              <a:spcBef>
                <a:spcPts val="0"/>
              </a:spcBef>
              <a:buNone/>
            </a:pPr>
            <a:endParaRPr sz="1300" b="1">
              <a:solidFill>
                <a:srgbClr val="F3F3F3"/>
              </a:solidFill>
              <a:latin typeface="Raleway"/>
              <a:ea typeface="Raleway"/>
              <a:cs typeface="Raleway"/>
              <a:sym typeface="Raleway"/>
            </a:endParaRP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ctrTitle"/>
          </p:nvPr>
        </p:nvSpPr>
        <p:spPr>
          <a:xfrm>
            <a:off x="5033075" y="2105350"/>
            <a:ext cx="3716999" cy="2383499"/>
          </a:xfrm>
          <a:prstGeom prst="rect">
            <a:avLst/>
          </a:prstGeom>
        </p:spPr>
        <p:txBody>
          <a:bodyPr lIns="91425" tIns="91425" rIns="91425" bIns="91425" anchor="t" anchorCtr="0">
            <a:noAutofit/>
          </a:bodyPr>
          <a:lstStyle/>
          <a:p>
            <a:pPr lvl="0" indent="-298450" rtl="0">
              <a:lnSpc>
                <a:spcPct val="115000"/>
              </a:lnSpc>
              <a:spcBef>
                <a:spcPts val="0"/>
              </a:spcBef>
              <a:buClr>
                <a:schemeClr val="dk2"/>
              </a:buClr>
              <a:buSzPct val="45833"/>
              <a:buFont typeface="Arial"/>
              <a:buNone/>
            </a:pPr>
            <a:r>
              <a:rPr lang="en" sz="2400">
                <a:solidFill>
                  <a:srgbClr val="F3F3F3"/>
                </a:solidFill>
              </a:rPr>
              <a:t>·     </a:t>
            </a:r>
            <a:r>
              <a:rPr lang="en" sz="2000">
                <a:solidFill>
                  <a:srgbClr val="F3F3F3"/>
                </a:solidFill>
              </a:rPr>
              <a:t>Physical Education classes</a:t>
            </a:r>
          </a:p>
          <a:p>
            <a:pPr lvl="0" indent="-298450" rtl="0">
              <a:lnSpc>
                <a:spcPct val="115000"/>
              </a:lnSpc>
              <a:spcBef>
                <a:spcPts val="0"/>
              </a:spcBef>
              <a:buClr>
                <a:schemeClr val="dk2"/>
              </a:buClr>
              <a:buSzPct val="55000"/>
              <a:buFont typeface="Arial"/>
              <a:buNone/>
            </a:pPr>
            <a:r>
              <a:rPr lang="en" sz="2000">
                <a:solidFill>
                  <a:srgbClr val="F3F3F3"/>
                </a:solidFill>
              </a:rPr>
              <a:t>·        Breaks</a:t>
            </a:r>
          </a:p>
          <a:p>
            <a:pPr lvl="0" indent="-298450" rtl="0">
              <a:lnSpc>
                <a:spcPct val="115000"/>
              </a:lnSpc>
              <a:spcBef>
                <a:spcPts val="0"/>
              </a:spcBef>
              <a:buClr>
                <a:schemeClr val="dk2"/>
              </a:buClr>
              <a:buSzPct val="55000"/>
              <a:buFont typeface="Arial"/>
              <a:buNone/>
            </a:pPr>
            <a:r>
              <a:rPr lang="en" sz="2000">
                <a:solidFill>
                  <a:srgbClr val="F3F3F3"/>
                </a:solidFill>
              </a:rPr>
              <a:t>·        Recess</a:t>
            </a:r>
          </a:p>
          <a:p>
            <a:pPr lvl="0" indent="-298450" rtl="0">
              <a:lnSpc>
                <a:spcPct val="115000"/>
              </a:lnSpc>
              <a:spcBef>
                <a:spcPts val="0"/>
              </a:spcBef>
              <a:buClr>
                <a:schemeClr val="dk2"/>
              </a:buClr>
              <a:buSzPct val="55000"/>
              <a:buFont typeface="Arial"/>
              <a:buNone/>
            </a:pPr>
            <a:r>
              <a:rPr lang="en" sz="2000">
                <a:solidFill>
                  <a:srgbClr val="F3F3F3"/>
                </a:solidFill>
              </a:rPr>
              <a:t>·        Energizers</a:t>
            </a:r>
          </a:p>
          <a:p>
            <a:pPr lvl="0" indent="-228600" rtl="0">
              <a:lnSpc>
                <a:spcPct val="115000"/>
              </a:lnSpc>
              <a:spcBef>
                <a:spcPts val="0"/>
              </a:spcBef>
              <a:buNone/>
            </a:pPr>
            <a:r>
              <a:rPr lang="en" sz="2000">
                <a:solidFill>
                  <a:srgbClr val="F3F3F3"/>
                </a:solidFill>
              </a:rPr>
              <a:t>·        Classroom Activities </a:t>
            </a:r>
            <a:br>
              <a:rPr lang="en" sz="2000">
                <a:solidFill>
                  <a:srgbClr val="F3F3F3"/>
                </a:solidFill>
              </a:rPr>
            </a:br>
            <a:endParaRPr lang="en" sz="2000">
              <a:solidFill>
                <a:srgbClr val="F3F3F3"/>
              </a:solidFill>
            </a:endParaRPr>
          </a:p>
          <a:p>
            <a:pPr lvl="0" indent="-228600" rtl="0">
              <a:lnSpc>
                <a:spcPct val="115000"/>
              </a:lnSpc>
              <a:spcBef>
                <a:spcPts val="0"/>
              </a:spcBef>
              <a:buNone/>
            </a:pPr>
            <a:endParaRPr sz="2000">
              <a:solidFill>
                <a:srgbClr val="F3F3F3"/>
              </a:solidFill>
            </a:endParaRPr>
          </a:p>
          <a:p>
            <a:pPr lvl="0" indent="-298450" rtl="0">
              <a:lnSpc>
                <a:spcPct val="115000"/>
              </a:lnSpc>
              <a:spcBef>
                <a:spcPts val="0"/>
              </a:spcBef>
              <a:buClr>
                <a:schemeClr val="dk2"/>
              </a:buClr>
              <a:buSzPct val="45833"/>
              <a:buFont typeface="Arial"/>
              <a:buNone/>
            </a:pPr>
            <a:endParaRPr sz="2400" b="0">
              <a:solidFill>
                <a:srgbClr val="F3F3F3"/>
              </a:solidFill>
            </a:endParaRPr>
          </a:p>
          <a:p>
            <a:pPr lvl="0" rtl="0">
              <a:spcBef>
                <a:spcPts val="0"/>
              </a:spcBef>
              <a:buNone/>
            </a:pPr>
            <a:endParaRPr sz="2500">
              <a:solidFill>
                <a:srgbClr val="F3F3F3"/>
              </a:solidFill>
            </a:endParaRPr>
          </a:p>
        </p:txBody>
      </p:sp>
      <p:sp>
        <p:nvSpPr>
          <p:cNvPr id="108" name="Shape 108"/>
          <p:cNvSpPr txBox="1"/>
          <p:nvPr/>
        </p:nvSpPr>
        <p:spPr>
          <a:xfrm>
            <a:off x="536500" y="446050"/>
            <a:ext cx="7612200" cy="1578000"/>
          </a:xfrm>
          <a:prstGeom prst="rect">
            <a:avLst/>
          </a:prstGeom>
          <a:noFill/>
          <a:ln>
            <a:noFill/>
          </a:ln>
        </p:spPr>
        <p:txBody>
          <a:bodyPr lIns="91425" tIns="91425" rIns="91425" bIns="91425" anchor="t" anchorCtr="0">
            <a:noAutofit/>
          </a:bodyPr>
          <a:lstStyle/>
          <a:p>
            <a:pPr lvl="0" rtl="0">
              <a:spcBef>
                <a:spcPts val="0"/>
              </a:spcBef>
              <a:buClr>
                <a:schemeClr val="dk2"/>
              </a:buClr>
              <a:buSzPct val="55000"/>
              <a:buFont typeface="Arial"/>
              <a:buNone/>
            </a:pPr>
            <a:r>
              <a:rPr lang="en" sz="2000" i="1">
                <a:solidFill>
                  <a:srgbClr val="F3F3F3"/>
                </a:solidFill>
                <a:latin typeface="Times New Roman"/>
                <a:ea typeface="Times New Roman"/>
                <a:cs typeface="Times New Roman"/>
                <a:sym typeface="Times New Roman"/>
              </a:rPr>
              <a:t>“For many decades, in both the scientific and the educational communities, the dominant idea was that thinking and movement were completely distinct from each other” -Eric Jensen </a:t>
            </a:r>
          </a:p>
        </p:txBody>
      </p:sp>
      <p:sp>
        <p:nvSpPr>
          <p:cNvPr id="109" name="Shape 109">
            <a:hlinkClick r:id="rId3"/>
          </p:cNvPr>
          <p:cNvSpPr/>
          <p:nvPr/>
        </p:nvSpPr>
        <p:spPr>
          <a:xfrm>
            <a:off x="585250" y="1643225"/>
            <a:ext cx="3959600" cy="2598000"/>
          </a:xfrm>
          <a:prstGeom prst="rect">
            <a:avLst/>
          </a:prstGeom>
          <a:blipFill>
            <a:blip r:embed="rId4">
              <a:alphaModFix/>
            </a:blip>
            <a:stretch>
              <a:fillRect/>
            </a:stretch>
          </a:blipFill>
          <a:ln>
            <a:noFill/>
          </a:ln>
        </p:spPr>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ctrTitle"/>
          </p:nvPr>
        </p:nvSpPr>
        <p:spPr>
          <a:xfrm>
            <a:off x="2713500" y="463650"/>
            <a:ext cx="3716999" cy="2383499"/>
          </a:xfrm>
          <a:prstGeom prst="rect">
            <a:avLst/>
          </a:prstGeom>
        </p:spPr>
        <p:txBody>
          <a:bodyPr lIns="91425" tIns="91425" rIns="91425" bIns="91425" anchor="t" anchorCtr="0">
            <a:noAutofit/>
          </a:bodyPr>
          <a:lstStyle/>
          <a:p>
            <a:pPr lvl="0" indent="-298450" rtl="0">
              <a:lnSpc>
                <a:spcPct val="115000"/>
              </a:lnSpc>
              <a:spcBef>
                <a:spcPts val="0"/>
              </a:spcBef>
              <a:buClr>
                <a:schemeClr val="dk2"/>
              </a:buClr>
              <a:buSzPct val="45833"/>
              <a:buFont typeface="Arial"/>
              <a:buNone/>
            </a:pPr>
            <a:r>
              <a:rPr lang="en" sz="2400">
                <a:solidFill>
                  <a:srgbClr val="F3F3F3"/>
                </a:solidFill>
              </a:rPr>
              <a:t>Yoga</a:t>
            </a:r>
            <a:r>
              <a:rPr lang="en" sz="2000">
                <a:solidFill>
                  <a:srgbClr val="F3F3F3"/>
                </a:solidFill>
              </a:rPr>
              <a:t>  </a:t>
            </a:r>
            <a:r>
              <a:rPr lang="en" sz="2400">
                <a:solidFill>
                  <a:srgbClr val="F3F3F3"/>
                </a:solidFill>
              </a:rPr>
              <a:t>and Mindfulness</a:t>
            </a:r>
            <a:r>
              <a:rPr lang="en" sz="2000">
                <a:solidFill>
                  <a:srgbClr val="F3F3F3"/>
                </a:solidFill>
              </a:rPr>
              <a:t/>
            </a:r>
            <a:br>
              <a:rPr lang="en" sz="2000">
                <a:solidFill>
                  <a:srgbClr val="F3F3F3"/>
                </a:solidFill>
              </a:rPr>
            </a:br>
            <a:endParaRPr lang="en" sz="2000">
              <a:solidFill>
                <a:srgbClr val="F3F3F3"/>
              </a:solidFill>
            </a:endParaRPr>
          </a:p>
          <a:p>
            <a:pPr lvl="0" indent="-228600" rtl="0">
              <a:lnSpc>
                <a:spcPct val="115000"/>
              </a:lnSpc>
              <a:spcBef>
                <a:spcPts val="0"/>
              </a:spcBef>
              <a:buNone/>
            </a:pPr>
            <a:endParaRPr sz="2000">
              <a:solidFill>
                <a:srgbClr val="F3F3F3"/>
              </a:solidFill>
            </a:endParaRPr>
          </a:p>
          <a:p>
            <a:pPr lvl="0" indent="-298450" rtl="0">
              <a:lnSpc>
                <a:spcPct val="115000"/>
              </a:lnSpc>
              <a:spcBef>
                <a:spcPts val="0"/>
              </a:spcBef>
              <a:buClr>
                <a:schemeClr val="dk2"/>
              </a:buClr>
              <a:buSzPct val="45833"/>
              <a:buFont typeface="Arial"/>
              <a:buNone/>
            </a:pPr>
            <a:endParaRPr sz="2400" b="0">
              <a:solidFill>
                <a:srgbClr val="F3F3F3"/>
              </a:solidFill>
            </a:endParaRPr>
          </a:p>
          <a:p>
            <a:pPr lvl="0" rtl="0">
              <a:spcBef>
                <a:spcPts val="0"/>
              </a:spcBef>
              <a:buNone/>
            </a:pPr>
            <a:endParaRPr sz="2500">
              <a:solidFill>
                <a:srgbClr val="F3F3F3"/>
              </a:solidFill>
            </a:endParaRPr>
          </a:p>
        </p:txBody>
      </p:sp>
      <p:sp>
        <p:nvSpPr>
          <p:cNvPr id="115" name="Shape 115"/>
          <p:cNvSpPr txBox="1"/>
          <p:nvPr/>
        </p:nvSpPr>
        <p:spPr>
          <a:xfrm>
            <a:off x="4899000" y="908200"/>
            <a:ext cx="3546599" cy="1684800"/>
          </a:xfrm>
          <a:prstGeom prst="rect">
            <a:avLst/>
          </a:prstGeom>
          <a:noFill/>
          <a:ln>
            <a:noFill/>
          </a:ln>
        </p:spPr>
        <p:txBody>
          <a:bodyPr lIns="91425" tIns="91425" rIns="91425" bIns="91425" anchor="t" anchorCtr="0">
            <a:noAutofit/>
          </a:bodyPr>
          <a:lstStyle/>
          <a:p>
            <a:pPr lvl="0" rtl="0">
              <a:spcBef>
                <a:spcPts val="0"/>
              </a:spcBef>
              <a:buClr>
                <a:schemeClr val="dk2"/>
              </a:buClr>
              <a:buSzPct val="100000"/>
              <a:buFont typeface="Arial"/>
              <a:buNone/>
            </a:pPr>
            <a:r>
              <a:rPr lang="en" sz="1100" b="1">
                <a:solidFill>
                  <a:srgbClr val="F3F3F3"/>
                </a:solidFill>
                <a:latin typeface="Raleway"/>
                <a:ea typeface="Raleway"/>
                <a:cs typeface="Raleway"/>
                <a:sym typeface="Raleway"/>
              </a:rPr>
              <a:t>In a study ta team led by Harvard-affiliated researchers at </a:t>
            </a:r>
            <a:r>
              <a:rPr lang="en" sz="1100" b="1">
                <a:solidFill>
                  <a:srgbClr val="F3F3F3"/>
                </a:solidFill>
                <a:latin typeface="Raleway"/>
                <a:ea typeface="Raleway"/>
                <a:cs typeface="Raleway"/>
                <a:sym typeface="Raleway"/>
                <a:hlinkClick r:id="rId3"/>
              </a:rPr>
              <a:t>Massachusetts General Hospital</a:t>
            </a:r>
            <a:r>
              <a:rPr lang="en" sz="1100" b="1">
                <a:solidFill>
                  <a:srgbClr val="F3F3F3"/>
                </a:solidFill>
                <a:latin typeface="Raleway"/>
                <a:ea typeface="Raleway"/>
                <a:cs typeface="Raleway"/>
                <a:sym typeface="Raleway"/>
              </a:rPr>
              <a:t> (MGH) reported the results of their study, the first to document meditation-produced changes over time in the brain’s gray matter.</a:t>
            </a:r>
          </a:p>
          <a:p>
            <a:pPr lvl="0" rtl="0">
              <a:spcBef>
                <a:spcPts val="0"/>
              </a:spcBef>
              <a:buClr>
                <a:schemeClr val="dk2"/>
              </a:buClr>
              <a:buFont typeface="Arial"/>
              <a:buNone/>
            </a:pPr>
            <a:endParaRPr sz="1100" b="1">
              <a:solidFill>
                <a:srgbClr val="F3F3F3"/>
              </a:solidFill>
              <a:latin typeface="Raleway"/>
              <a:ea typeface="Raleway"/>
              <a:cs typeface="Raleway"/>
              <a:sym typeface="Raleway"/>
            </a:endParaRPr>
          </a:p>
          <a:p>
            <a:pPr lvl="0" rtl="0">
              <a:spcBef>
                <a:spcPts val="0"/>
              </a:spcBef>
              <a:buClr>
                <a:schemeClr val="dk2"/>
              </a:buClr>
              <a:buSzPct val="100000"/>
              <a:buFont typeface="Arial"/>
              <a:buNone/>
            </a:pPr>
            <a:r>
              <a:rPr lang="en" sz="1100" b="1" i="1">
                <a:solidFill>
                  <a:srgbClr val="FFFFFF"/>
                </a:solidFill>
                <a:latin typeface="Raleway"/>
                <a:ea typeface="Raleway"/>
                <a:cs typeface="Raleway"/>
                <a:sym typeface="Raleway"/>
              </a:rPr>
              <a:t>“Although the practice of meditation is associated with a sense of peacefulness and physical relaxation, practitioners have long claimed that meditation also provides cognitive and psychological benefits that persist throughout the day,”</a:t>
            </a:r>
            <a:r>
              <a:rPr lang="en" sz="1100" b="1">
                <a:solidFill>
                  <a:srgbClr val="FFFFFF"/>
                </a:solidFill>
                <a:latin typeface="Raleway"/>
                <a:ea typeface="Raleway"/>
                <a:cs typeface="Raleway"/>
                <a:sym typeface="Raleway"/>
              </a:rPr>
              <a:t> </a:t>
            </a:r>
          </a:p>
          <a:p>
            <a:pPr lvl="0" rtl="0">
              <a:spcBef>
                <a:spcPts val="0"/>
              </a:spcBef>
              <a:buClr>
                <a:schemeClr val="dk2"/>
              </a:buClr>
              <a:buFont typeface="Arial"/>
              <a:buNone/>
            </a:pPr>
            <a:endParaRPr sz="1100" b="1">
              <a:solidFill>
                <a:srgbClr val="FFFFFF"/>
              </a:solidFill>
              <a:latin typeface="Raleway"/>
              <a:ea typeface="Raleway"/>
              <a:cs typeface="Raleway"/>
              <a:sym typeface="Raleway"/>
            </a:endParaRPr>
          </a:p>
          <a:p>
            <a:pPr lvl="0" rtl="0">
              <a:spcBef>
                <a:spcPts val="0"/>
              </a:spcBef>
              <a:buClr>
                <a:schemeClr val="dk2"/>
              </a:buClr>
              <a:buSzPct val="100000"/>
              <a:buFont typeface="Arial"/>
              <a:buNone/>
            </a:pPr>
            <a:r>
              <a:rPr lang="en" sz="1100" b="1">
                <a:solidFill>
                  <a:srgbClr val="FFFFFF"/>
                </a:solidFill>
                <a:latin typeface="Raleway"/>
                <a:ea typeface="Raleway"/>
                <a:cs typeface="Raleway"/>
                <a:sym typeface="Raleway"/>
              </a:rPr>
              <a:t>senior author </a:t>
            </a:r>
            <a:r>
              <a:rPr lang="en" sz="1100" b="1">
                <a:solidFill>
                  <a:srgbClr val="FFFFFF"/>
                </a:solidFill>
                <a:latin typeface="Raleway"/>
                <a:ea typeface="Raleway"/>
                <a:cs typeface="Raleway"/>
                <a:sym typeface="Raleway"/>
                <a:hlinkClick r:id="rId4"/>
              </a:rPr>
              <a:t>Sara Lazar</a:t>
            </a:r>
            <a:r>
              <a:rPr lang="en" sz="1100" b="1">
                <a:solidFill>
                  <a:srgbClr val="FFFFFF"/>
                </a:solidFill>
                <a:latin typeface="Raleway"/>
                <a:ea typeface="Raleway"/>
                <a:cs typeface="Raleway"/>
                <a:sym typeface="Raleway"/>
              </a:rPr>
              <a:t> of the MGH </a:t>
            </a:r>
            <a:r>
              <a:rPr lang="en" sz="1100" b="1">
                <a:solidFill>
                  <a:srgbClr val="FFFFFF"/>
                </a:solidFill>
                <a:latin typeface="Raleway"/>
                <a:ea typeface="Raleway"/>
                <a:cs typeface="Raleway"/>
                <a:sym typeface="Raleway"/>
                <a:hlinkClick r:id="rId5"/>
              </a:rPr>
              <a:t>Psychiatric Neuroimaging Research Program</a:t>
            </a:r>
            <a:r>
              <a:rPr lang="en" sz="1100" b="1">
                <a:solidFill>
                  <a:srgbClr val="FFFFFF"/>
                </a:solidFill>
                <a:latin typeface="Raleway"/>
                <a:ea typeface="Raleway"/>
                <a:cs typeface="Raleway"/>
                <a:sym typeface="Raleway"/>
              </a:rPr>
              <a:t> and a </a:t>
            </a:r>
            <a:r>
              <a:rPr lang="en" sz="1100" b="1">
                <a:solidFill>
                  <a:srgbClr val="FFFFFF"/>
                </a:solidFill>
                <a:latin typeface="Raleway"/>
                <a:ea typeface="Raleway"/>
                <a:cs typeface="Raleway"/>
                <a:sym typeface="Raleway"/>
                <a:hlinkClick r:id="rId6"/>
              </a:rPr>
              <a:t>Harvard Medical School</a:t>
            </a:r>
            <a:r>
              <a:rPr lang="en" sz="1100" b="1">
                <a:solidFill>
                  <a:srgbClr val="FFFFFF"/>
                </a:solidFill>
                <a:latin typeface="Raleway"/>
                <a:ea typeface="Raleway"/>
                <a:cs typeface="Raleway"/>
                <a:sym typeface="Raleway"/>
              </a:rPr>
              <a:t> instructor in psychology. </a:t>
            </a:r>
          </a:p>
          <a:p>
            <a:pPr lvl="0" rtl="0">
              <a:spcBef>
                <a:spcPts val="0"/>
              </a:spcBef>
              <a:buClr>
                <a:schemeClr val="dk2"/>
              </a:buClr>
              <a:buFont typeface="Arial"/>
              <a:buNone/>
            </a:pPr>
            <a:endParaRPr sz="1100" b="1">
              <a:solidFill>
                <a:srgbClr val="FFFFFF"/>
              </a:solidFill>
              <a:latin typeface="Raleway"/>
              <a:ea typeface="Raleway"/>
              <a:cs typeface="Raleway"/>
              <a:sym typeface="Raleway"/>
            </a:endParaRPr>
          </a:p>
          <a:p>
            <a:pPr lvl="0" rtl="0">
              <a:spcBef>
                <a:spcPts val="0"/>
              </a:spcBef>
              <a:buClr>
                <a:schemeClr val="dk2"/>
              </a:buClr>
              <a:buSzPct val="100000"/>
              <a:buFont typeface="Arial"/>
              <a:buNone/>
            </a:pPr>
            <a:r>
              <a:rPr lang="en" sz="1100" b="1">
                <a:solidFill>
                  <a:srgbClr val="FFFFFF"/>
                </a:solidFill>
                <a:latin typeface="Raleway"/>
                <a:ea typeface="Raleway"/>
                <a:cs typeface="Raleway"/>
                <a:sym typeface="Raleway"/>
              </a:rPr>
              <a:t>“</a:t>
            </a:r>
            <a:r>
              <a:rPr lang="en" sz="1100" b="1" i="1">
                <a:solidFill>
                  <a:srgbClr val="FFFFFF"/>
                </a:solidFill>
                <a:latin typeface="Raleway"/>
                <a:ea typeface="Raleway"/>
                <a:cs typeface="Raleway"/>
                <a:sym typeface="Raleway"/>
              </a:rPr>
              <a:t>This study demonstrates that changes in brain structure may underlie some of these reported improvements and that people are not just feeling better because they are spending time relaxing.”</a:t>
            </a:r>
          </a:p>
        </p:txBody>
      </p:sp>
      <p:pic>
        <p:nvPicPr>
          <p:cNvPr id="116" name="Shape 116"/>
          <p:cNvPicPr preferRelativeResize="0"/>
          <p:nvPr/>
        </p:nvPicPr>
        <p:blipFill>
          <a:blip r:embed="rId7">
            <a:alphaModFix/>
          </a:blip>
          <a:stretch>
            <a:fillRect/>
          </a:stretch>
        </p:blipFill>
        <p:spPr>
          <a:xfrm>
            <a:off x="346150" y="969325"/>
            <a:ext cx="4378175" cy="3693875"/>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Shape 121"/>
          <p:cNvPicPr preferRelativeResize="0"/>
          <p:nvPr/>
        </p:nvPicPr>
        <p:blipFill>
          <a:blip r:embed="rId3">
            <a:alphaModFix/>
          </a:blip>
          <a:stretch>
            <a:fillRect/>
          </a:stretch>
        </p:blipFill>
        <p:spPr>
          <a:xfrm>
            <a:off x="692450" y="150450"/>
            <a:ext cx="3588999" cy="2271429"/>
          </a:xfrm>
          <a:prstGeom prst="rect">
            <a:avLst/>
          </a:prstGeom>
          <a:noFill/>
          <a:ln>
            <a:noFill/>
          </a:ln>
        </p:spPr>
      </p:pic>
      <p:pic>
        <p:nvPicPr>
          <p:cNvPr id="122" name="Shape 122"/>
          <p:cNvPicPr preferRelativeResize="0"/>
          <p:nvPr/>
        </p:nvPicPr>
        <p:blipFill>
          <a:blip r:embed="rId4">
            <a:alphaModFix/>
          </a:blip>
          <a:stretch>
            <a:fillRect/>
          </a:stretch>
        </p:blipFill>
        <p:spPr>
          <a:xfrm>
            <a:off x="4378950" y="171000"/>
            <a:ext cx="3784449" cy="2271425"/>
          </a:xfrm>
          <a:prstGeom prst="rect">
            <a:avLst/>
          </a:prstGeom>
          <a:noFill/>
          <a:ln>
            <a:noFill/>
          </a:ln>
        </p:spPr>
      </p:pic>
      <p:pic>
        <p:nvPicPr>
          <p:cNvPr id="123" name="Shape 123"/>
          <p:cNvPicPr preferRelativeResize="0"/>
          <p:nvPr/>
        </p:nvPicPr>
        <p:blipFill>
          <a:blip r:embed="rId5">
            <a:alphaModFix/>
          </a:blip>
          <a:stretch>
            <a:fillRect/>
          </a:stretch>
        </p:blipFill>
        <p:spPr>
          <a:xfrm>
            <a:off x="692450" y="2562425"/>
            <a:ext cx="3588997" cy="2008050"/>
          </a:xfrm>
          <a:prstGeom prst="rect">
            <a:avLst/>
          </a:prstGeom>
          <a:noFill/>
          <a:ln>
            <a:noFill/>
          </a:ln>
        </p:spPr>
      </p:pic>
      <p:pic>
        <p:nvPicPr>
          <p:cNvPr id="124" name="Shape 124"/>
          <p:cNvPicPr preferRelativeResize="0"/>
          <p:nvPr/>
        </p:nvPicPr>
        <p:blipFill>
          <a:blip r:embed="rId6">
            <a:alphaModFix/>
          </a:blip>
          <a:stretch>
            <a:fillRect/>
          </a:stretch>
        </p:blipFill>
        <p:spPr>
          <a:xfrm>
            <a:off x="4350918" y="2525075"/>
            <a:ext cx="3840518" cy="2082749"/>
          </a:xfrm>
          <a:prstGeom prst="rect">
            <a:avLst/>
          </a:prstGeom>
          <a:noFill/>
          <a:ln>
            <a:noFill/>
          </a:ln>
        </p:spPr>
      </p:pic>
      <p:sp>
        <p:nvSpPr>
          <p:cNvPr id="125" name="Shape 125"/>
          <p:cNvSpPr txBox="1"/>
          <p:nvPr/>
        </p:nvSpPr>
        <p:spPr>
          <a:xfrm>
            <a:off x="3611925" y="4558200"/>
            <a:ext cx="5727300" cy="136800"/>
          </a:xfrm>
          <a:prstGeom prst="rect">
            <a:avLst/>
          </a:prstGeom>
          <a:noFill/>
          <a:ln>
            <a:noFill/>
          </a:ln>
        </p:spPr>
        <p:txBody>
          <a:bodyPr lIns="91425" tIns="91425" rIns="91425" bIns="91425" anchor="t" anchorCtr="0">
            <a:noAutofit/>
          </a:bodyPr>
          <a:lstStyle/>
          <a:p>
            <a:pPr lvl="0" indent="-298450" rtl="0">
              <a:lnSpc>
                <a:spcPct val="115000"/>
              </a:lnSpc>
              <a:spcBef>
                <a:spcPts val="0"/>
              </a:spcBef>
              <a:buClr>
                <a:schemeClr val="dk2"/>
              </a:buClr>
              <a:buFont typeface="Arial"/>
              <a:buNone/>
            </a:pPr>
            <a:endParaRPr/>
          </a:p>
        </p:txBody>
      </p:sp>
    </p:spTree>
  </p:cSld>
  <p:clrMapOvr>
    <a:masterClrMapping/>
  </p:clrMapOvr>
  <p:transition spd="slow">
    <p:cut/>
  </p:transition>
</p:sld>
</file>

<file path=ppt/theme/theme1.xml><?xml version="1.0" encoding="utf-8"?>
<a:theme xmlns:a="http://schemas.openxmlformats.org/drawingml/2006/main" name="swiss-2">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1516</Words>
  <Application>Microsoft Office PowerPoint</Application>
  <PresentationFormat>On-screen Show (16:9)</PresentationFormat>
  <Paragraphs>295</Paragraphs>
  <Slides>63</Slides>
  <Notes>63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63</vt:i4>
      </vt:variant>
    </vt:vector>
  </HeadingPairs>
  <TitlesOfParts>
    <vt:vector size="72" baseType="lpstr">
      <vt:lpstr>Raleway</vt:lpstr>
      <vt:lpstr>Calibri</vt:lpstr>
      <vt:lpstr>Verdana</vt:lpstr>
      <vt:lpstr>Comic Sans MS</vt:lpstr>
      <vt:lpstr>Times New Roman</vt:lpstr>
      <vt:lpstr>Arial</vt:lpstr>
      <vt:lpstr>Lato</vt:lpstr>
      <vt:lpstr>Georgia</vt:lpstr>
      <vt:lpstr>swiss-2</vt:lpstr>
      <vt:lpstr>The Brain, Movement and Learning</vt:lpstr>
      <vt:lpstr>Warm Up</vt:lpstr>
      <vt:lpstr>Running Order</vt:lpstr>
      <vt:lpstr>Teaching with The Brain in Mind Eric Jensen (2005)   Chapter 4 - Movement and Learning</vt:lpstr>
      <vt:lpstr>“Sit and Git”</vt:lpstr>
      <vt:lpstr>The model for school lessons has always been  ‘sit and git’,  which is both ‘embarrassing’ and ‘astonishing’.   The evidence that this set up is not only the worst way that people learn, but also that it is counterproductive to  natural learning</vt:lpstr>
      <vt:lpstr>·     Physical Education classes ·        Breaks ·        Recess ·        Energizers ·        Classroom Activities     </vt:lpstr>
      <vt:lpstr>Yoga  and Mindfulness    </vt:lpstr>
      <vt:lpstr>PowerPoint Presentation</vt:lpstr>
      <vt:lpstr>PowerPoint Presentation</vt:lpstr>
      <vt:lpstr>PowerPoint Presentation</vt:lpstr>
      <vt:lpstr>PowerPoint Presentation</vt:lpstr>
      <vt:lpstr>PowerPoint Presentation</vt:lpstr>
      <vt:lpstr>There’s a pathway connecting the cerebellum into parts of the brain involved in:           Memory     Attention     Spatial Awareness     The same part of the brain  that processes movement is the  same part of the brain  that processes learning   </vt:lpstr>
      <vt:lpstr>PowerPoint Presentation</vt:lpstr>
      <vt:lpstr>PowerPoint Presentation</vt:lpstr>
      <vt:lpstr>PowerPoint Presentation</vt:lpstr>
      <vt:lpstr>PowerPoint Presentation</vt:lpstr>
      <vt:lpstr>Cognitive and   Anatomical Evidence </vt:lpstr>
      <vt:lpstr> Vestibular System </vt:lpstr>
      <vt:lpstr>  </vt:lpstr>
      <vt:lpstr>PowerPoint Presentation</vt:lpstr>
      <vt:lpstr>PowerPoint Presentation</vt:lpstr>
      <vt:lpstr>PowerPoint Presentation</vt:lpstr>
      <vt:lpstr>PowerPoint Presentation</vt:lpstr>
      <vt:lpstr>PowerPoint Presentation</vt:lpstr>
      <vt:lpstr>Neuron Activity &amp; Movement</vt:lpstr>
      <vt:lpstr>Neuroplasticity</vt:lpstr>
      <vt:lpstr>     fMRI imaging now shows us that we predict (think about) movements before we execute them (move), thus control them better. Prior to motor activity we engage in rapid thought processes that:  ·        Set  goals ·        Analyse variables ·        Predict outcomes   “The harder the task you ask of your students, the greater the cerebellar activity” (Ivry, 1997)  </vt:lpstr>
      <vt:lpstr>PowerPoint Presentation</vt:lpstr>
      <vt:lpstr>PowerPoint Presentation</vt:lpstr>
      <vt:lpstr>PowerPoint Presentation</vt:lpstr>
      <vt:lpstr>PowerPoint Presentation</vt:lpstr>
      <vt:lpstr>Motivation and the Brain</vt:lpstr>
      <vt:lpstr>PowerPoint Presentation</vt:lpstr>
      <vt:lpstr>Elementary Teaching Strategy</vt:lpstr>
      <vt:lpstr>PowerPoint Presentation</vt:lpstr>
      <vt:lpstr>PowerPoint Presentation</vt:lpstr>
      <vt:lpstr>PowerPoint Presentation</vt:lpstr>
      <vt:lpstr>PowerPoint Presentation</vt:lpstr>
      <vt:lpstr>PowerPoint Presentation</vt:lpstr>
      <vt:lpstr>PowerPoint Presentation</vt:lpstr>
      <vt:lpstr>Kinulations  </vt:lpstr>
      <vt:lpstr>What movement strategies can we use for teaching secondary subjects?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Kinesthetic Learner </vt:lpstr>
      <vt:lpstr>Some simple Brain Boosters</vt:lpstr>
      <vt:lpstr>PowerPoint Presentation</vt:lpstr>
      <vt:lpstr>PowerPoint Presentation</vt:lpstr>
      <vt:lpstr>PowerPoint Presentation</vt:lpstr>
      <vt:lpstr>PowerPoint Presentation</vt:lpstr>
      <vt:lpstr>A trial-by-trial analysis reveals more intense physical activity is associated with better cognitive control performance in attention-deficit/hyperactivity disorder, has been published online  in Child Neuropsychology.   "It turns out that physical movement during cognitive tasks may be a good thing for them," said Julie Schweitzer, professor of psychiatry, director of the UC Davis ADHD Program and study senior author. "Parents and teachers shouldn't try to keep them still. Let them move while they are doing their work or other challenging cognitive tasks," Schweitzer said.   "It may be that the hyperactivity we see in ADHD may actually be beneficial at times. Perhaps the movement increases their arousal level, which leads to better attention. </vt:lpstr>
      <vt:lpstr>So what can we do for students who cannot sit still?  </vt:lpstr>
      <vt:lpstr>For assessment:  try conferencing whilst letting the student stand and move around.    </vt:lpstr>
      <vt:lpstr>From NBTA News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Brain, Movement and Learning</dc:title>
  <dc:creator>Raymond Williams</dc:creator>
  <cp:lastModifiedBy>Raymond Williams</cp:lastModifiedBy>
  <cp:revision>1</cp:revision>
  <dcterms:modified xsi:type="dcterms:W3CDTF">2016-02-09T15:15:05Z</dcterms:modified>
</cp:coreProperties>
</file>