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69" r:id="rId13"/>
    <p:sldId id="266" r:id="rId14"/>
    <p:sldId id="267" r:id="rId15"/>
    <p:sldId id="268" r:id="rId16"/>
    <p:sldId id="270" r:id="rId17"/>
    <p:sldId id="271" r:id="rId18"/>
    <p:sldId id="273" r:id="rId19"/>
    <p:sldId id="272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4" autoAdjust="0"/>
    <p:restoredTop sz="94660"/>
  </p:normalViewPr>
  <p:slideViewPr>
    <p:cSldViewPr>
      <p:cViewPr varScale="1">
        <p:scale>
          <a:sx n="77" d="100"/>
          <a:sy n="77" d="100"/>
        </p:scale>
        <p:origin x="72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B8C7D-DF66-4756-9E4F-DB664F96D0D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48658-BCFF-40B3-BA51-221106A143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89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48658-BCFF-40B3-BA51-221106A143D6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939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4128EAC-A695-49CB-A226-CA229865497B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A2B677-13D7-4A68-BC57-8DEA3C2CCB5F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5qrwbkmlE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etsy.com/listing/218330953/im-not-always-a-btch-just-kidding-coffe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interest.com/pin/448882287834023315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a/url?sa=i&amp;rct=j&amp;q=&amp;esrc=s&amp;source=images&amp;cd=&amp;cad=rja&amp;uact=8&amp;ved=0ahUKEwikhdXn3tTKAhVGyT4KHdB9BqMQjRwIBw&amp;url=http://www.medicaldaily.com/science-speed-reading-benefits-and-consequences-reading-1000-pages-10-hours-316828&amp;bvm=bv.113034660,d.cWw&amp;psig=AFQjCNH2Hv7nk_eJcDqibt2kQFCB7aFLgQ&amp;ust=145435336850117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icaldaily.com/science-speed-reading-benefits-and-consequences-reading-1000-pages-10-hours-31682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.facebook.com/l.php?u=https://i.ytimg.com/vi/AZ6HKCAhcAc/maxresdefault.jpg&amp;h=vAQHqZzfq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afiGBrFkR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userscontent2.emaze.com/images/4a76cf2a-eed5-4e02-963e-9c62f71f773d/476929d4-a17d-4daf-a904-52762623d337.jp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a/url?sa=i&amp;rct=j&amp;q=&amp;esrc=s&amp;source=images&amp;cd=&amp;cad=rja&amp;uact=8&amp;ved=0ahUKEwjIw92fjdLKAhUKVz4KHRjDB0kQjRwIBw&amp;url=https://en.wikipedia.org/wiki/Temporoparietal_junction&amp;bvm=bv.113034660,d.cWw&amp;psig=AFQjCNEreLhcx2R5azcWxU2truJGdzi5jg&amp;ust=145426279773592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Temporoparietal_junctio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source=images&amp;cd=&amp;cad=rja&amp;uact=8&amp;ved=0ahUKEwih_fjqjdLKAhUDPT4KHRQOBkkQjRwIBw&amp;url=http://www.oculist.net/downaton502/prof/ebook/duanes/pages/v5/v5c042.html&amp;psig=AFQjCNGR1e6VqLncuhqeNi4PwOeQbdX4Eg&amp;ust=145426286310587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5kB7GgLlR7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/>
          <a:lstStyle/>
          <a:p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By:</a:t>
            </a:r>
          </a:p>
          <a:p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Kim Stewart</a:t>
            </a:r>
          </a:p>
          <a:p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&amp;</a:t>
            </a:r>
          </a:p>
          <a:p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Kat McNulty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5400" dirty="0" smtClean="0"/>
              <a:t>The Reading Brain</a:t>
            </a:r>
            <a:endParaRPr lang="en-CA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Rhyme Detection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Read aloud:</a:t>
            </a:r>
          </a:p>
          <a:p>
            <a:pPr>
              <a:buNone/>
            </a:pPr>
            <a:r>
              <a:rPr lang="en-CA" dirty="0" smtClean="0"/>
              <a:t>    </a:t>
            </a:r>
            <a:r>
              <a:rPr lang="en-CA" b="1" dirty="0" smtClean="0">
                <a:solidFill>
                  <a:srgbClr val="7030A0"/>
                </a:solidFill>
              </a:rPr>
              <a:t>Bat and Cat			Fat and Bat</a:t>
            </a:r>
          </a:p>
          <a:p>
            <a:pPr>
              <a:buNone/>
            </a:pPr>
            <a:endParaRPr lang="en-CA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CA" b="1" dirty="0" smtClean="0">
                <a:solidFill>
                  <a:srgbClr val="7030A0"/>
                </a:solidFill>
              </a:rPr>
              <a:t>	Mat and Sat			Pat and Dog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If you were attached to a functioning </a:t>
            </a:r>
            <a:r>
              <a:rPr lang="en-CA" dirty="0" err="1" smtClean="0"/>
              <a:t>neuroimaging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machine, we could tell that there would be a</a:t>
            </a:r>
          </a:p>
          <a:p>
            <a:pPr>
              <a:buNone/>
            </a:pPr>
            <a:r>
              <a:rPr lang="en-CA" dirty="0" smtClean="0"/>
              <a:t>millisecond of a delay.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Parts of the Brain </a:t>
            </a:r>
            <a:r>
              <a:rPr lang="en-CA" dirty="0" err="1" smtClean="0"/>
              <a:t>Con’t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When experiencing left hemisphere brain strokes, two different impairments can occur. </a:t>
            </a:r>
          </a:p>
          <a:p>
            <a:pPr>
              <a:buNone/>
            </a:pPr>
            <a:r>
              <a:rPr lang="en-CA" dirty="0" smtClean="0"/>
              <a:t>		1) Injuring the phonological route means you</a:t>
            </a:r>
          </a:p>
          <a:p>
            <a:pPr>
              <a:buNone/>
            </a:pPr>
            <a:r>
              <a:rPr lang="en-CA" dirty="0" smtClean="0"/>
              <a:t>               cannot read words that need to be sound out,</a:t>
            </a:r>
          </a:p>
          <a:p>
            <a:pPr>
              <a:buNone/>
            </a:pPr>
            <a:r>
              <a:rPr lang="en-CA" dirty="0" smtClean="0"/>
              <a:t>               but you can still read sight words. </a:t>
            </a:r>
          </a:p>
          <a:p>
            <a:pPr>
              <a:buNone/>
            </a:pPr>
            <a:r>
              <a:rPr lang="en-CA" dirty="0" smtClean="0"/>
              <a:t>				             or</a:t>
            </a:r>
          </a:p>
          <a:p>
            <a:pPr>
              <a:buNone/>
            </a:pPr>
            <a:r>
              <a:rPr lang="en-CA" dirty="0" smtClean="0"/>
              <a:t>		2) You injure the phonological route so that you 		     cannot read sight words, but can read words </a:t>
            </a:r>
          </a:p>
          <a:p>
            <a:pPr>
              <a:buNone/>
            </a:pPr>
            <a:r>
              <a:rPr lang="en-CA" dirty="0" smtClean="0"/>
              <a:t>		     that need to be sound out.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Color Confusion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060848"/>
            <a:ext cx="7726632" cy="3198096"/>
          </a:xfrm>
        </p:spPr>
        <p:txBody>
          <a:bodyPr/>
          <a:lstStyle/>
          <a:p>
            <a:pPr>
              <a:buNone/>
            </a:pPr>
            <a:r>
              <a:rPr lang="en-CA" b="1" dirty="0" smtClean="0">
                <a:solidFill>
                  <a:srgbClr val="0070C0"/>
                </a:solidFill>
              </a:rPr>
              <a:t>RED</a:t>
            </a:r>
            <a:r>
              <a:rPr lang="en-CA" dirty="0" smtClean="0"/>
              <a:t>			</a:t>
            </a:r>
            <a:r>
              <a:rPr lang="en-CA" b="1" dirty="0" smtClean="0">
                <a:solidFill>
                  <a:srgbClr val="FFFF00"/>
                </a:solidFill>
              </a:rPr>
              <a:t>BLUE</a:t>
            </a:r>
            <a:r>
              <a:rPr lang="en-CA" dirty="0" smtClean="0"/>
              <a:t>		</a:t>
            </a:r>
            <a:r>
              <a:rPr lang="en-CA" b="1" dirty="0" smtClean="0"/>
              <a:t>WHITE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dirty="0" smtClean="0">
                <a:solidFill>
                  <a:srgbClr val="7030A0"/>
                </a:solidFill>
              </a:rPr>
              <a:t>GREEN</a:t>
            </a:r>
            <a:r>
              <a:rPr lang="en-CA" dirty="0" smtClean="0"/>
              <a:t>		</a:t>
            </a:r>
            <a:r>
              <a:rPr lang="en-CA" b="1" dirty="0" smtClean="0">
                <a:solidFill>
                  <a:srgbClr val="FF0000"/>
                </a:solidFill>
              </a:rPr>
              <a:t>PURPLE</a:t>
            </a:r>
            <a:r>
              <a:rPr lang="en-CA" dirty="0" smtClean="0"/>
              <a:t>		</a:t>
            </a:r>
            <a:r>
              <a:rPr lang="en-CA" b="1" dirty="0" smtClean="0">
                <a:solidFill>
                  <a:srgbClr val="00B050"/>
                </a:solidFill>
              </a:rPr>
              <a:t>BLACK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dirty="0" smtClean="0">
                <a:solidFill>
                  <a:srgbClr val="FF66CC"/>
                </a:solidFill>
              </a:rPr>
              <a:t>BROWN</a:t>
            </a:r>
            <a:r>
              <a:rPr lang="en-CA" dirty="0" smtClean="0"/>
              <a:t>		</a:t>
            </a:r>
            <a:r>
              <a:rPr lang="en-CA" b="1" dirty="0" smtClean="0">
                <a:solidFill>
                  <a:srgbClr val="993300"/>
                </a:solidFill>
              </a:rPr>
              <a:t>ORANGE</a:t>
            </a:r>
            <a:r>
              <a:rPr lang="en-CA" dirty="0" smtClean="0"/>
              <a:t>		</a:t>
            </a:r>
            <a:r>
              <a:rPr lang="en-CA" b="1" dirty="0" smtClean="0">
                <a:solidFill>
                  <a:schemeClr val="bg1">
                    <a:lumMod val="50000"/>
                  </a:schemeClr>
                </a:solidFill>
              </a:rPr>
              <a:t>PINK</a:t>
            </a:r>
            <a:endParaRPr lang="en-CA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BREAK!!!!!!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CA" dirty="0" smtClean="0">
              <a:hlinkClick r:id="rId2"/>
            </a:endParaRPr>
          </a:p>
          <a:p>
            <a:pPr>
              <a:buNone/>
            </a:pPr>
            <a:endParaRPr lang="en-CA" dirty="0" smtClean="0">
              <a:hlinkClick r:id="rId2"/>
            </a:endParaRPr>
          </a:p>
          <a:p>
            <a:pPr>
              <a:buNone/>
            </a:pPr>
            <a:r>
              <a:rPr lang="en-CA" dirty="0" smtClean="0">
                <a:hlinkClick r:id="rId2"/>
              </a:rPr>
              <a:t>https://www.youtube.com/watch?v=_5qrwbkmlEk</a:t>
            </a: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 Your Reading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Activity: </a:t>
            </a:r>
          </a:p>
          <a:p>
            <a:pPr>
              <a:buNone/>
            </a:pPr>
            <a:endParaRPr lang="en-CA" sz="900" dirty="0" smtClean="0"/>
          </a:p>
          <a:p>
            <a:pPr>
              <a:buNone/>
            </a:pPr>
            <a:r>
              <a:rPr lang="en-CA" dirty="0" smtClean="0"/>
              <a:t>	Can you read the sheet provided?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I read it: 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700808"/>
            <a:ext cx="3657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444208" y="5733256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 smtClean="0">
                <a:hlinkClick r:id="rId4"/>
              </a:rPr>
              <a:t>https://www.pinterest.com/pin/448882287834023315/</a:t>
            </a:r>
            <a:r>
              <a:rPr lang="en-CA" sz="1400" dirty="0" smtClean="0"/>
              <a:t> 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the Reading Brain is Studied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Technologies used:</a:t>
            </a:r>
          </a:p>
          <a:p>
            <a:r>
              <a:rPr lang="en-CA" dirty="0" err="1" smtClean="0"/>
              <a:t>fMRIs</a:t>
            </a:r>
            <a:r>
              <a:rPr lang="en-CA" dirty="0" smtClean="0"/>
              <a:t> (Functional Magnetic Resonance Imaging)</a:t>
            </a:r>
          </a:p>
          <a:p>
            <a:pPr>
              <a:buNone/>
            </a:pPr>
            <a:endParaRPr lang="en-CA" sz="900" dirty="0" smtClean="0"/>
          </a:p>
          <a:p>
            <a:r>
              <a:rPr lang="en-CA" dirty="0" smtClean="0"/>
              <a:t>ERPs (Event Related Potentials)</a:t>
            </a:r>
          </a:p>
          <a:p>
            <a:pPr>
              <a:buNone/>
            </a:pPr>
            <a:endParaRPr lang="en-CA" sz="900" dirty="0" smtClean="0"/>
          </a:p>
          <a:p>
            <a:r>
              <a:rPr lang="en-CA" dirty="0" smtClean="0"/>
              <a:t>MEGs (</a:t>
            </a:r>
            <a:r>
              <a:rPr lang="en-CA" dirty="0" err="1" smtClean="0"/>
              <a:t>Magnetoencophalography</a:t>
            </a:r>
            <a:r>
              <a:rPr lang="en-CA" dirty="0" smtClean="0"/>
              <a:t>)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Stages of Reading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Stage 0: From birth to Grade One</a:t>
            </a:r>
          </a:p>
          <a:p>
            <a:pPr>
              <a:buNone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Stage 1: Grades One and Two</a:t>
            </a:r>
          </a:p>
          <a:p>
            <a:pPr>
              <a:buNone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Stage 2: Grades Two and Three</a:t>
            </a:r>
          </a:p>
          <a:p>
            <a:pPr>
              <a:buNone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Stage 3: Grades Four to Eight</a:t>
            </a:r>
          </a:p>
          <a:p>
            <a:pPr>
              <a:buNone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Stage 4: Grades Nine and Twelve 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ages.medicaldaily.com/sites/medicaldaily.com/files/2015/01/07/brains-reading-compreh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348880"/>
            <a:ext cx="3297638" cy="32403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92080" y="5589240"/>
            <a:ext cx="4067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4"/>
              </a:rPr>
              <a:t>http://www.medicaldaily.com/science-speed-reading-benefits-and-consequences-reading-1000-pages-10-hours-316828</a:t>
            </a:r>
            <a:r>
              <a:rPr lang="en-CA" sz="1400" dirty="0" smtClean="0"/>
              <a:t> 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brai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7560840" cy="4252972"/>
          </a:xfrm>
        </p:spPr>
      </p:pic>
      <p:sp>
        <p:nvSpPr>
          <p:cNvPr id="6" name="TextBox 5"/>
          <p:cNvSpPr txBox="1"/>
          <p:nvPr/>
        </p:nvSpPr>
        <p:spPr>
          <a:xfrm>
            <a:off x="1331640" y="5949280"/>
            <a:ext cx="6544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3"/>
              </a:rPr>
              <a:t>https://i.ytimg.com/vi/AZ6HKCAhcAc/maxresdefault.jpg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Dyslexia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2400" dirty="0" smtClean="0"/>
              <a:t>About 5-17% of children are diagnosed with developmental dyslexia.</a:t>
            </a:r>
          </a:p>
          <a:p>
            <a:r>
              <a:rPr lang="en-CA" sz="2400" dirty="0" smtClean="0"/>
              <a:t>It is the most common reading disability</a:t>
            </a:r>
          </a:p>
          <a:p>
            <a:r>
              <a:rPr lang="en-CA" sz="2400" dirty="0" smtClean="0"/>
              <a:t>People with dyslexia have a weakness in phonological processing skills. </a:t>
            </a:r>
          </a:p>
          <a:p>
            <a:r>
              <a:rPr lang="en-CA" sz="2400" dirty="0" smtClean="0"/>
              <a:t>Involves difficulty in auditory and visual perception, and automatic ability. </a:t>
            </a:r>
            <a:r>
              <a:rPr lang="en-CA" sz="2400" u="sng" dirty="0" smtClean="0">
                <a:hlinkClick r:id="rId2"/>
              </a:rPr>
              <a:t>https://www.youtube.com/watch?v=zafiGBrFkRM</a:t>
            </a:r>
            <a:endParaRPr lang="en-CA" sz="2400" u="sng" dirty="0" smtClean="0"/>
          </a:p>
          <a:p>
            <a:endParaRPr lang="en-CA" sz="2400" u="sng" dirty="0" smtClean="0"/>
          </a:p>
          <a:p>
            <a:r>
              <a:rPr lang="en-CA" sz="2400" dirty="0" smtClean="0"/>
              <a:t>“friends” = “</a:t>
            </a:r>
            <a:r>
              <a:rPr lang="en-CA" sz="2400" dirty="0" err="1" smtClean="0"/>
              <a:t>frens</a:t>
            </a:r>
            <a:r>
              <a:rPr lang="en-CA" sz="2400" dirty="0" smtClean="0"/>
              <a:t>” 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Activity: Brainstorm, “What is the definition of reading to you?” and “What is reading?”</a:t>
            </a:r>
          </a:p>
          <a:p>
            <a:r>
              <a:rPr lang="en-CA" dirty="0" smtClean="0"/>
              <a:t>Definition of reading</a:t>
            </a:r>
          </a:p>
          <a:p>
            <a:r>
              <a:rPr lang="en-CA" dirty="0" smtClean="0"/>
              <a:t>New cultural invention</a:t>
            </a:r>
          </a:p>
          <a:p>
            <a:r>
              <a:rPr lang="en-CA" dirty="0" smtClean="0"/>
              <a:t>Parts of the Reading Brain</a:t>
            </a:r>
          </a:p>
          <a:p>
            <a:r>
              <a:rPr lang="en-CA" dirty="0" smtClean="0"/>
              <a:t>Activity: Color Confusion</a:t>
            </a:r>
          </a:p>
          <a:p>
            <a:r>
              <a:rPr lang="en-CA" dirty="0" smtClean="0"/>
              <a:t>10 minute break</a:t>
            </a:r>
          </a:p>
          <a:p>
            <a:r>
              <a:rPr lang="en-CA" dirty="0" smtClean="0"/>
              <a:t>Activity: Testing your reading</a:t>
            </a:r>
          </a:p>
          <a:p>
            <a:r>
              <a:rPr lang="en-CA" dirty="0" smtClean="0"/>
              <a:t>How the Reading Brain is studied</a:t>
            </a:r>
          </a:p>
          <a:p>
            <a:r>
              <a:rPr lang="en-CA" dirty="0" smtClean="0"/>
              <a:t>Stages of reading</a:t>
            </a:r>
          </a:p>
          <a:p>
            <a:r>
              <a:rPr lang="en-CA" dirty="0" smtClean="0"/>
              <a:t>Dyslexia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Dyslexia </a:t>
            </a:r>
            <a:r>
              <a:rPr lang="en-CA" dirty="0" err="1" smtClean="0"/>
              <a:t>Con’t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People with dyslexia experiences constant decreasing, and absent, activity in their left posterior. </a:t>
            </a:r>
          </a:p>
          <a:p>
            <a:endParaRPr lang="en-CA" dirty="0" smtClean="0"/>
          </a:p>
          <a:p>
            <a:r>
              <a:rPr lang="en-CA" dirty="0" smtClean="0"/>
              <a:t>Adolescents with dyslexia compensate by using their frontal brain regions.</a:t>
            </a:r>
            <a:endParaRPr lang="en-CA" dirty="0"/>
          </a:p>
        </p:txBody>
      </p:sp>
      <p:pic>
        <p:nvPicPr>
          <p:cNvPr id="5" name="Content Placeholder 4" descr="https://neurobollocks.files.wordpress.com/2013/06/brainhemispheres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556792"/>
            <a:ext cx="3251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95528" y="573325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hlinkClick r:id="rId4"/>
              </a:rPr>
              <a:t>http://userscontent2.emaze.com/images/4a76cf2a-eed5-4e02-963e-9c62f71f773d/476929d4-a17d-4daf-a904-52762623d337.jpg</a:t>
            </a:r>
            <a:r>
              <a:rPr lang="en-CA" sz="1200" dirty="0" smtClean="0"/>
              <a:t> </a:t>
            </a:r>
            <a:endParaRPr lang="en-CA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sz="2000" dirty="0" err="1" smtClean="0"/>
              <a:t>Santrock</a:t>
            </a:r>
            <a:r>
              <a:rPr lang="en-CA" sz="2000" dirty="0" smtClean="0"/>
              <a:t>, J.W. (2001). Educational Psychology. Toronto: McGraw Hill Companies Inc.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Sousa, D. A. (Ed.) (2010). Mind, brain &amp; education: Neuroscience implications for the classroom. Bloomington, IN: Solution Tree Press</a:t>
            </a:r>
          </a:p>
          <a:p>
            <a:pPr>
              <a:buNone/>
            </a:pP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Brainstorming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03920" cy="2838056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On the paper provided, brainstorm:</a:t>
            </a:r>
          </a:p>
          <a:p>
            <a:pPr>
              <a:buNone/>
            </a:pPr>
            <a:r>
              <a:rPr lang="en-CA" dirty="0" smtClean="0"/>
              <a:t>	What do you think is the definition of reading?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What do you think reading is?</a:t>
            </a:r>
          </a:p>
          <a:p>
            <a:pPr>
              <a:buNone/>
            </a:pPr>
            <a:r>
              <a:rPr lang="en-CA" dirty="0" smtClean="0"/>
              <a:t>	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reading?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3774160"/>
          </a:xfrm>
        </p:spPr>
        <p:txBody>
          <a:bodyPr/>
          <a:lstStyle/>
          <a:p>
            <a:pPr>
              <a:buNone/>
            </a:pPr>
            <a:r>
              <a:rPr lang="en-CA" b="1" i="1" u="sng" dirty="0" smtClean="0">
                <a:solidFill>
                  <a:srgbClr val="00B050"/>
                </a:solidFill>
              </a:rPr>
              <a:t>Reading</a:t>
            </a:r>
            <a:r>
              <a:rPr lang="en-CA" dirty="0" smtClean="0"/>
              <a:t>: is the ability to understand written</a:t>
            </a:r>
          </a:p>
          <a:p>
            <a:pPr>
              <a:buNone/>
            </a:pPr>
            <a:r>
              <a:rPr lang="en-CA" dirty="0" smtClean="0"/>
              <a:t>dialogue. It is also the ability to translate written</a:t>
            </a:r>
          </a:p>
          <a:p>
            <a:pPr>
              <a:buNone/>
            </a:pPr>
            <a:r>
              <a:rPr lang="en-CA" dirty="0" smtClean="0"/>
              <a:t>language into internal dialogue.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i="1" u="sng" dirty="0" smtClean="0">
                <a:solidFill>
                  <a:srgbClr val="00B050"/>
                </a:solidFill>
              </a:rPr>
              <a:t>Example</a:t>
            </a:r>
            <a:r>
              <a:rPr lang="en-CA" dirty="0" smtClean="0"/>
              <a:t>: When reading </a:t>
            </a:r>
            <a:r>
              <a:rPr lang="en-CA" i="1" dirty="0" smtClean="0"/>
              <a:t>Harry Potter</a:t>
            </a:r>
            <a:r>
              <a:rPr lang="en-CA" dirty="0" smtClean="0"/>
              <a:t>, you imagined how Dobby sounded based on the written dialogue you were reading.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It’s New!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916832"/>
            <a:ext cx="8503920" cy="2766048"/>
          </a:xfrm>
        </p:spPr>
        <p:txBody>
          <a:bodyPr/>
          <a:lstStyle/>
          <a:p>
            <a:r>
              <a:rPr lang="en-CA" dirty="0" smtClean="0"/>
              <a:t>We are not born to read, but instead we are like computer programs. </a:t>
            </a:r>
          </a:p>
          <a:p>
            <a:r>
              <a:rPr lang="en-CA" dirty="0" smtClean="0"/>
              <a:t>We are born knowing how to breath, but we must learn how to read.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Parts of the Reading Brain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204864"/>
            <a:ext cx="8503920" cy="3600400"/>
          </a:xfrm>
        </p:spPr>
        <p:txBody>
          <a:bodyPr>
            <a:normAutofit/>
          </a:bodyPr>
          <a:lstStyle/>
          <a:p>
            <a:r>
              <a:rPr lang="en-CA" dirty="0" smtClean="0"/>
              <a:t>When we read, our brain is taking two functions and streamlining them into one function.</a:t>
            </a:r>
          </a:p>
          <a:p>
            <a:r>
              <a:rPr lang="en-CA" dirty="0" smtClean="0"/>
              <a:t>Phonological route decodes letters, making them into sound patterns.</a:t>
            </a:r>
          </a:p>
          <a:p>
            <a:pPr>
              <a:buNone/>
            </a:pPr>
            <a:r>
              <a:rPr lang="en-CA" dirty="0" smtClean="0"/>
              <a:t>	This route relies on the left hemisphere posterior temporoparietal brain region. 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Temporoparietal Brain Region</a:t>
            </a:r>
            <a:endParaRPr lang="en-CA" dirty="0"/>
          </a:p>
        </p:txBody>
      </p:sp>
      <p:pic>
        <p:nvPicPr>
          <p:cNvPr id="4" name="irc_mi" descr="https://upload.wikimedia.org/wikipedia/commons/thumb/4/41/Temporoparietal_junction_diagram.jpg/250px-Temporoparietal_junction_diagram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1"/>
            <a:ext cx="568863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28184" y="263691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We use this route to identify words such as cat (c-a-t).</a:t>
            </a:r>
            <a:endParaRPr lang="en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93296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hlinkClick r:id="rId4"/>
              </a:rPr>
              <a:t>https://en.wikipedia.org/wiki/Temporoparietal_junction</a:t>
            </a:r>
            <a:r>
              <a:rPr lang="en-CA" sz="1400" dirty="0" smtClean="0"/>
              <a:t> 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Parts of the Reading Brain </a:t>
            </a:r>
            <a:r>
              <a:rPr lang="en-CA" dirty="0" err="1" smtClean="0"/>
              <a:t>Con’t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8503920" cy="2982072"/>
          </a:xfrm>
        </p:spPr>
        <p:txBody>
          <a:bodyPr/>
          <a:lstStyle/>
          <a:p>
            <a:r>
              <a:rPr lang="en-CA" dirty="0" smtClean="0"/>
              <a:t>The second route, engages the left hemisphere posterior occioitotemporal brain region. </a:t>
            </a:r>
          </a:p>
          <a:p>
            <a:r>
              <a:rPr lang="en-CA" dirty="0" smtClean="0"/>
              <a:t>This allows us to jump from word to meaning, and is the sight word part of the brain.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Occioitotemporal Brain Region</a:t>
            </a:r>
            <a:endParaRPr lang="en-CA" dirty="0"/>
          </a:p>
        </p:txBody>
      </p:sp>
      <p:pic>
        <p:nvPicPr>
          <p:cNvPr id="4" name="Content Placeholder 3" descr="https://encrypted-tbn0.gstatic.com/images?q=tbn:ANd9GcR3MJXYWtvzUv8UKQTuyHJ7GhHnpRUvTl1yio71mQ8RztClAESk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5077074" cy="283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80112" y="2564904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We engage this for sight words. </a:t>
            </a:r>
          </a:p>
          <a:p>
            <a:r>
              <a:rPr lang="en-CA" sz="2000" dirty="0" smtClean="0"/>
              <a:t>Example: yacht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We do not say y-a-c-h-t.</a:t>
            </a:r>
            <a:endParaRPr lang="en-CA" sz="2000" dirty="0"/>
          </a:p>
        </p:txBody>
      </p:sp>
      <p:sp>
        <p:nvSpPr>
          <p:cNvPr id="6" name="Rectangle 5"/>
          <p:cNvSpPr/>
          <p:nvPr/>
        </p:nvSpPr>
        <p:spPr>
          <a:xfrm>
            <a:off x="5580112" y="4005064"/>
            <a:ext cx="3347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u="sng" dirty="0" smtClean="0">
                <a:hlinkClick r:id="rId4"/>
              </a:rPr>
              <a:t>https</a:t>
            </a:r>
            <a:r>
              <a:rPr lang="en-CA" u="sng" dirty="0">
                <a:hlinkClick r:id="rId4"/>
              </a:rPr>
              <a:t>://www.youtube.com/watch?v=5kB7GgLlR7M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166</TotalTime>
  <Words>519</Words>
  <Application>Microsoft Office PowerPoint</Application>
  <PresentationFormat>On-screen Show (4:3)</PresentationFormat>
  <Paragraphs>116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Georgia</vt:lpstr>
      <vt:lpstr>Tahoma</vt:lpstr>
      <vt:lpstr>Times New Roman</vt:lpstr>
      <vt:lpstr>Wingdings</vt:lpstr>
      <vt:lpstr>Wingdings 2</vt:lpstr>
      <vt:lpstr>Civic</vt:lpstr>
      <vt:lpstr>The Reading Brain</vt:lpstr>
      <vt:lpstr>Outline</vt:lpstr>
      <vt:lpstr>Brainstorming</vt:lpstr>
      <vt:lpstr>What is reading?</vt:lpstr>
      <vt:lpstr>It’s New!</vt:lpstr>
      <vt:lpstr>Parts of the Reading Brain</vt:lpstr>
      <vt:lpstr>Temporoparietal Brain Region</vt:lpstr>
      <vt:lpstr>Parts of the Reading Brain Con’t</vt:lpstr>
      <vt:lpstr>Occioitotemporal Brain Region</vt:lpstr>
      <vt:lpstr>Rhyme Detection</vt:lpstr>
      <vt:lpstr>Parts of the Brain Con’t</vt:lpstr>
      <vt:lpstr>Color Confusion </vt:lpstr>
      <vt:lpstr>BREAK!!!!!!</vt:lpstr>
      <vt:lpstr>Testing Your Reading</vt:lpstr>
      <vt:lpstr>PowerPoint Presentation</vt:lpstr>
      <vt:lpstr>How the Reading Brain is Studied</vt:lpstr>
      <vt:lpstr>Stages of Reading</vt:lpstr>
      <vt:lpstr>PowerPoint Presentation</vt:lpstr>
      <vt:lpstr>Dyslexia</vt:lpstr>
      <vt:lpstr>Dyslexia Con’t</vt:lpstr>
      <vt:lpstr>References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Reading Brain</dc:title>
  <dc:creator>Kim</dc:creator>
  <cp:lastModifiedBy>Raymond Williams</cp:lastModifiedBy>
  <cp:revision>18</cp:revision>
  <dcterms:created xsi:type="dcterms:W3CDTF">2016-01-31T17:20:13Z</dcterms:created>
  <dcterms:modified xsi:type="dcterms:W3CDTF">2016-02-09T15:23:34Z</dcterms:modified>
</cp:coreProperties>
</file>